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258" r:id="rId4"/>
    <p:sldId id="259" r:id="rId5"/>
    <p:sldId id="272" r:id="rId6"/>
    <p:sldId id="273" r:id="rId7"/>
    <p:sldId id="292" r:id="rId8"/>
    <p:sldId id="275" r:id="rId9"/>
    <p:sldId id="262" r:id="rId10"/>
    <p:sldId id="298" r:id="rId11"/>
    <p:sldId id="274" r:id="rId12"/>
    <p:sldId id="265" r:id="rId13"/>
    <p:sldId id="271" r:id="rId14"/>
    <p:sldId id="293" r:id="rId15"/>
    <p:sldId id="312" r:id="rId16"/>
    <p:sldId id="299" r:id="rId17"/>
    <p:sldId id="300" r:id="rId18"/>
    <p:sldId id="314" r:id="rId19"/>
    <p:sldId id="294" r:id="rId20"/>
    <p:sldId id="310" r:id="rId21"/>
    <p:sldId id="311" r:id="rId22"/>
    <p:sldId id="301" r:id="rId23"/>
    <p:sldId id="302" r:id="rId24"/>
    <p:sldId id="306" r:id="rId25"/>
    <p:sldId id="316" r:id="rId26"/>
    <p:sldId id="303" r:id="rId27"/>
    <p:sldId id="305" r:id="rId28"/>
    <p:sldId id="304" r:id="rId29"/>
    <p:sldId id="296" r:id="rId30"/>
    <p:sldId id="295" r:id="rId31"/>
    <p:sldId id="297" r:id="rId32"/>
    <p:sldId id="315" r:id="rId33"/>
    <p:sldId id="267" r:id="rId34"/>
    <p:sldId id="276" r:id="rId35"/>
    <p:sldId id="307" r:id="rId36"/>
    <p:sldId id="308" r:id="rId37"/>
    <p:sldId id="277" r:id="rId38"/>
    <p:sldId id="278" r:id="rId39"/>
    <p:sldId id="270" r:id="rId40"/>
    <p:sldId id="309" r:id="rId41"/>
    <p:sldId id="279" r:id="rId42"/>
    <p:sldId id="280" r:id="rId43"/>
    <p:sldId id="287" r:id="rId44"/>
    <p:sldId id="288" r:id="rId45"/>
    <p:sldId id="289" r:id="rId46"/>
    <p:sldId id="290" r:id="rId47"/>
    <p:sldId id="291" r:id="rId48"/>
    <p:sldId id="282" r:id="rId49"/>
    <p:sldId id="284" r:id="rId50"/>
    <p:sldId id="283" r:id="rId51"/>
    <p:sldId id="285" r:id="rId52"/>
    <p:sldId id="269"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647C9C"/>
    <a:srgbClr val="F9597A"/>
    <a:srgbClr val="F900F9"/>
    <a:srgbClr val="D9D9D9"/>
    <a:srgbClr val="2867A0"/>
    <a:srgbClr val="1F4E79"/>
    <a:srgbClr val="3864B2"/>
    <a:srgbClr val="002060"/>
    <a:srgbClr val="2163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58" autoAdjust="0"/>
    <p:restoredTop sz="92969" autoAdjust="0"/>
  </p:normalViewPr>
  <p:slideViewPr>
    <p:cSldViewPr snapToGrid="0">
      <p:cViewPr varScale="1">
        <p:scale>
          <a:sx n="59" d="100"/>
          <a:sy n="59" d="100"/>
        </p:scale>
        <p:origin x="154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121CF-23AD-4A93-8F38-092EA4EEF010}"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4AD39-F7E8-48B4-93F4-FDAA0FD60ABF}" type="slidenum">
              <a:rPr lang="zh-CN" altLang="en-US" smtClean="0"/>
              <a:t>‹#›</a:t>
            </a:fld>
            <a:endParaRPr lang="zh-CN" altLang="en-US"/>
          </a:p>
        </p:txBody>
      </p:sp>
    </p:spTree>
    <p:extLst>
      <p:ext uri="{BB962C8B-B14F-4D97-AF65-F5344CB8AC3E}">
        <p14:creationId xmlns:p14="http://schemas.microsoft.com/office/powerpoint/2010/main" val="668124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进行转录组研究？转录组是连接基因组遗传信息与生物功能的蛋白质组的纽带，转录水平的调控是最重要也是目前研究最广泛的生物体调控方式。转录组的研究比基因组的研究能给出更高效的有用信息。比如，人类基因组包含有</a:t>
            </a:r>
            <a:r>
              <a:rPr lang="en-US" altLang="zh-CN" dirty="0"/>
              <a:t>30</a:t>
            </a:r>
            <a:r>
              <a:rPr lang="zh-CN" altLang="en-US" dirty="0"/>
              <a:t>亿个碱基对，其中大约只有</a:t>
            </a:r>
            <a:r>
              <a:rPr lang="en-US" altLang="zh-CN" dirty="0"/>
              <a:t>5</a:t>
            </a:r>
            <a:r>
              <a:rPr lang="zh-CN" altLang="en-US" dirty="0"/>
              <a:t>万个基因转录成</a:t>
            </a:r>
            <a:r>
              <a:rPr lang="en-US" altLang="zh-CN" dirty="0"/>
              <a:t>mRNA</a:t>
            </a:r>
            <a:r>
              <a:rPr lang="zh-CN" altLang="en-US" dirty="0"/>
              <a:t>分子，而转录后的</a:t>
            </a:r>
            <a:r>
              <a:rPr lang="en-US" altLang="zh-CN" dirty="0"/>
              <a:t>mRNA</a:t>
            </a:r>
            <a:r>
              <a:rPr lang="zh-CN" altLang="en-US" dirty="0"/>
              <a:t>仅部分被翻译生成功能性的蛋白质。与基因组不同，转录组更有时间空间性。比如，我们人体大部分细胞具有一模一样的基因，而即使同一细胞在不同的生长时期及生长环境下，其基因表达情况也是不完全相同的。所以，除了异常的</a:t>
            </a:r>
            <a:r>
              <a:rPr lang="en-US" altLang="zh-CN" dirty="0"/>
              <a:t>mRNA</a:t>
            </a:r>
            <a:r>
              <a:rPr lang="zh-CN" altLang="en-US" dirty="0"/>
              <a:t>降解现象</a:t>
            </a:r>
            <a:r>
              <a:rPr lang="en-US" altLang="zh-CN" dirty="0"/>
              <a:t>(</a:t>
            </a:r>
            <a:r>
              <a:rPr lang="zh-CN" altLang="en-US" dirty="0"/>
              <a:t>如转录衰减</a:t>
            </a:r>
            <a:r>
              <a:rPr lang="en-US" altLang="zh-CN" dirty="0"/>
              <a:t>)</a:t>
            </a:r>
            <a:r>
              <a:rPr lang="zh-CN" altLang="en-US" dirty="0"/>
              <a:t>以外，转录组反映的是特定条件下活跃表达的基因。</a:t>
            </a:r>
          </a:p>
        </p:txBody>
      </p:sp>
      <p:sp>
        <p:nvSpPr>
          <p:cNvPr id="4" name="灯片编号占位符 3"/>
          <p:cNvSpPr>
            <a:spLocks noGrp="1"/>
          </p:cNvSpPr>
          <p:nvPr>
            <p:ph type="sldNum" sz="quarter" idx="5"/>
          </p:nvPr>
        </p:nvSpPr>
        <p:spPr/>
        <p:txBody>
          <a:bodyPr/>
          <a:lstStyle/>
          <a:p>
            <a:fld id="{4EB4AD39-F7E8-48B4-93F4-FDAA0FD60ABF}" type="slidenum">
              <a:rPr lang="zh-CN" altLang="en-US" smtClean="0"/>
              <a:t>8</a:t>
            </a:fld>
            <a:endParaRPr lang="zh-CN" altLang="en-US"/>
          </a:p>
        </p:txBody>
      </p:sp>
    </p:spTree>
    <p:extLst>
      <p:ext uri="{BB962C8B-B14F-4D97-AF65-F5344CB8AC3E}">
        <p14:creationId xmlns:p14="http://schemas.microsoft.com/office/powerpoint/2010/main" val="248459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9</a:t>
            </a:fld>
            <a:endParaRPr lang="zh-CN" altLang="en-US"/>
          </a:p>
        </p:txBody>
      </p:sp>
    </p:spTree>
    <p:extLst>
      <p:ext uri="{BB962C8B-B14F-4D97-AF65-F5344CB8AC3E}">
        <p14:creationId xmlns:p14="http://schemas.microsoft.com/office/powerpoint/2010/main" val="2893198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10</a:t>
            </a:fld>
            <a:endParaRPr lang="zh-CN" altLang="en-US"/>
          </a:p>
        </p:txBody>
      </p:sp>
    </p:spTree>
    <p:extLst>
      <p:ext uri="{BB962C8B-B14F-4D97-AF65-F5344CB8AC3E}">
        <p14:creationId xmlns:p14="http://schemas.microsoft.com/office/powerpoint/2010/main" val="2814803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事先确定靶向特定疾病有关的靶标分子是现代新药开发的基础。</a:t>
            </a:r>
          </a:p>
        </p:txBody>
      </p:sp>
      <p:sp>
        <p:nvSpPr>
          <p:cNvPr id="4" name="灯片编号占位符 3"/>
          <p:cNvSpPr>
            <a:spLocks noGrp="1"/>
          </p:cNvSpPr>
          <p:nvPr>
            <p:ph type="sldNum" sz="quarter" idx="5"/>
          </p:nvPr>
        </p:nvSpPr>
        <p:spPr/>
        <p:txBody>
          <a:bodyPr/>
          <a:lstStyle/>
          <a:p>
            <a:fld id="{4EB4AD39-F7E8-48B4-93F4-FDAA0FD60ABF}" type="slidenum">
              <a:rPr lang="zh-CN" altLang="en-US" smtClean="0"/>
              <a:t>33</a:t>
            </a:fld>
            <a:endParaRPr lang="zh-CN" altLang="en-US"/>
          </a:p>
        </p:txBody>
      </p:sp>
    </p:spTree>
    <p:extLst>
      <p:ext uri="{BB962C8B-B14F-4D97-AF65-F5344CB8AC3E}">
        <p14:creationId xmlns:p14="http://schemas.microsoft.com/office/powerpoint/2010/main" val="90939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DEHP</a:t>
            </a:r>
            <a:r>
              <a:rPr lang="zh-CN" altLang="en-US"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dirty="0"/>
              <a:t>邻苯二甲酸二甲酯</a:t>
            </a:r>
          </a:p>
        </p:txBody>
      </p:sp>
      <p:sp>
        <p:nvSpPr>
          <p:cNvPr id="4" name="灯片编号占位符 3"/>
          <p:cNvSpPr>
            <a:spLocks noGrp="1"/>
          </p:cNvSpPr>
          <p:nvPr>
            <p:ph type="sldNum" sz="quarter" idx="5"/>
          </p:nvPr>
        </p:nvSpPr>
        <p:spPr/>
        <p:txBody>
          <a:bodyPr/>
          <a:lstStyle/>
          <a:p>
            <a:fld id="{4EB4AD39-F7E8-48B4-93F4-FDAA0FD60ABF}" type="slidenum">
              <a:rPr lang="zh-CN" altLang="en-US" smtClean="0"/>
              <a:t>50</a:t>
            </a:fld>
            <a:endParaRPr lang="zh-CN" altLang="en-US"/>
          </a:p>
        </p:txBody>
      </p:sp>
    </p:spTree>
    <p:extLst>
      <p:ext uri="{BB962C8B-B14F-4D97-AF65-F5344CB8AC3E}">
        <p14:creationId xmlns:p14="http://schemas.microsoft.com/office/powerpoint/2010/main" val="214454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MEHP </a:t>
            </a:r>
            <a:r>
              <a:rPr lang="zh-CN" altLang="en-US"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b="0" i="0" dirty="0">
                <a:solidFill>
                  <a:srgbClr val="2E2E2E"/>
                </a:solidFill>
                <a:effectLst/>
                <a:latin typeface="NexusSerif"/>
              </a:rPr>
              <a:t>DEHP </a:t>
            </a:r>
            <a:r>
              <a:rPr lang="zh-CN" altLang="en-US" b="0" i="0" dirty="0">
                <a:solidFill>
                  <a:srgbClr val="2E2E2E"/>
                </a:solidFill>
                <a:effectLst/>
                <a:latin typeface="NexusSerif"/>
              </a:rPr>
              <a:t>的生物活性代谢物</a:t>
            </a:r>
            <a:endParaRPr lang="zh-CN" altLang="en-US" dirty="0"/>
          </a:p>
        </p:txBody>
      </p:sp>
      <p:sp>
        <p:nvSpPr>
          <p:cNvPr id="4" name="灯片编号占位符 3"/>
          <p:cNvSpPr>
            <a:spLocks noGrp="1"/>
          </p:cNvSpPr>
          <p:nvPr>
            <p:ph type="sldNum" sz="quarter" idx="5"/>
          </p:nvPr>
        </p:nvSpPr>
        <p:spPr/>
        <p:txBody>
          <a:bodyPr/>
          <a:lstStyle/>
          <a:p>
            <a:fld id="{4EB4AD39-F7E8-48B4-93F4-FDAA0FD60ABF}" type="slidenum">
              <a:rPr lang="zh-CN" altLang="en-US" smtClean="0"/>
              <a:t>51</a:t>
            </a:fld>
            <a:endParaRPr lang="zh-CN" altLang="en-US"/>
          </a:p>
        </p:txBody>
      </p:sp>
    </p:spTree>
    <p:extLst>
      <p:ext uri="{BB962C8B-B14F-4D97-AF65-F5344CB8AC3E}">
        <p14:creationId xmlns:p14="http://schemas.microsoft.com/office/powerpoint/2010/main" val="1879404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755708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4093321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129240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3902798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366162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599239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101368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33151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3290033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65936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8B8111-B886-4246-984A-C18EA310184D}" type="datetimeFigureOut">
              <a:rPr lang="zh-CN" altLang="en-US" smtClean="0"/>
              <a:t>2023/12/22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194333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B8111-B886-4246-984A-C18EA310184D}" type="datetimeFigureOut">
              <a:rPr lang="zh-CN" altLang="en-US" smtClean="0"/>
              <a:t>2023/12/22</a:t>
            </a:fld>
            <a:endParaRPr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0D1AA-030D-4366-ABA7-0ED9702941C2}" type="slidenum">
              <a:rPr lang="zh-CN" altLang="en-US" smtClean="0"/>
              <a:t>‹#›</a:t>
            </a:fld>
            <a:endParaRPr lang="zh-CN" altLang="en-US"/>
          </a:p>
        </p:txBody>
      </p:sp>
    </p:spTree>
    <p:extLst>
      <p:ext uri="{BB962C8B-B14F-4D97-AF65-F5344CB8AC3E}">
        <p14:creationId xmlns:p14="http://schemas.microsoft.com/office/powerpoint/2010/main" val="2569655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8.tmp"/></Relationships>
</file>

<file path=ppt/slides/_rels/slide3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 Id="rId5" Type="http://schemas.openxmlformats.org/officeDocument/2006/relationships/image" Target="../media/image25.tmp"/><Relationship Id="rId4" Type="http://schemas.openxmlformats.org/officeDocument/2006/relationships/image" Target="../media/image24.tmp"/></Relationships>
</file>

<file path=ppt/slides/_rels/slide4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5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3940D8C2-2A0D-4D10-9AA4-49AC1FC1B026}"/>
              </a:ext>
            </a:extLst>
          </p:cNvPr>
          <p:cNvPicPr>
            <a:picLocks noChangeAspect="1"/>
          </p:cNvPicPr>
          <p:nvPr/>
        </p:nvPicPr>
        <p:blipFill rotWithShape="1">
          <a:blip r:embed="rId2">
            <a:extLst>
              <a:ext uri="{28A0092B-C50C-407E-A947-70E740481C1C}">
                <a14:useLocalDpi xmlns:a14="http://schemas.microsoft.com/office/drawing/2010/main" val="0"/>
              </a:ext>
            </a:extLst>
          </a:blip>
          <a:srcRect t="21604" b="46967"/>
          <a:stretch/>
        </p:blipFill>
        <p:spPr>
          <a:xfrm>
            <a:off x="0" y="1725677"/>
            <a:ext cx="9143999" cy="2576749"/>
          </a:xfrm>
          <a:prstGeom prst="rect">
            <a:avLst/>
          </a:prstGeom>
        </p:spPr>
      </p:pic>
      <p:sp>
        <p:nvSpPr>
          <p:cNvPr id="36" name="矩形 35">
            <a:extLst>
              <a:ext uri="{FF2B5EF4-FFF2-40B4-BE49-F238E27FC236}">
                <a16:creationId xmlns:a16="http://schemas.microsoft.com/office/drawing/2014/main" id="{A472FFAA-0B25-4B51-A907-059A4A1E3BE7}"/>
              </a:ext>
            </a:extLst>
          </p:cNvPr>
          <p:cNvSpPr/>
          <p:nvPr/>
        </p:nvSpPr>
        <p:spPr>
          <a:xfrm>
            <a:off x="-43544" y="1725677"/>
            <a:ext cx="9187543" cy="2576749"/>
          </a:xfrm>
          <a:prstGeom prst="rect">
            <a:avLst/>
          </a:prstGeom>
          <a:gradFill>
            <a:gsLst>
              <a:gs pos="0">
                <a:schemeClr val="accent5">
                  <a:lumMod val="75000"/>
                  <a:alpha val="50000"/>
                </a:schemeClr>
              </a:gs>
              <a:gs pos="59000">
                <a:schemeClr val="accent5">
                  <a:lumMod val="60000"/>
                  <a:lumOff val="40000"/>
                  <a:alpha val="50000"/>
                </a:schemeClr>
              </a:gs>
              <a:gs pos="100000">
                <a:schemeClr val="accent5">
                  <a:lumMod val="20000"/>
                  <a:lumOff val="80000"/>
                  <a:alpha val="5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D6DD73CD-91CA-449E-AB60-F86CC6C5BBB1}"/>
              </a:ext>
            </a:extLst>
          </p:cNvPr>
          <p:cNvGrpSpPr/>
          <p:nvPr/>
        </p:nvGrpSpPr>
        <p:grpSpPr>
          <a:xfrm>
            <a:off x="1477734" y="2590910"/>
            <a:ext cx="6070598" cy="1288800"/>
            <a:chOff x="1536701" y="2038600"/>
            <a:chExt cx="6070598" cy="1288800"/>
          </a:xfrm>
        </p:grpSpPr>
        <p:sp>
          <p:nvSpPr>
            <p:cNvPr id="15" name="圆角矩形 24">
              <a:extLst>
                <a:ext uri="{FF2B5EF4-FFF2-40B4-BE49-F238E27FC236}">
                  <a16:creationId xmlns:a16="http://schemas.microsoft.com/office/drawing/2014/main" id="{BF428C50-68FE-484E-A142-677F9565BF69}"/>
                </a:ext>
              </a:extLst>
            </p:cNvPr>
            <p:cNvSpPr/>
            <p:nvPr/>
          </p:nvSpPr>
          <p:spPr>
            <a:xfrm>
              <a:off x="1991896" y="2038680"/>
              <a:ext cx="5615403" cy="1288720"/>
            </a:xfrm>
            <a:prstGeom prst="roundRect">
              <a:avLst>
                <a:gd name="adj" fmla="val 42270"/>
              </a:avLst>
            </a:prstGeom>
            <a:solidFill>
              <a:schemeClr val="bg1">
                <a:lumMod val="9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02D78074-2A2C-492F-B543-2D4F2683A4FC}"/>
                </a:ext>
              </a:extLst>
            </p:cNvPr>
            <p:cNvGrpSpPr/>
            <p:nvPr/>
          </p:nvGrpSpPr>
          <p:grpSpPr>
            <a:xfrm>
              <a:off x="1536701" y="2038600"/>
              <a:ext cx="1376304" cy="1288800"/>
              <a:chOff x="899592" y="2377261"/>
              <a:chExt cx="720079" cy="574619"/>
            </a:xfrm>
            <a:effectLst>
              <a:outerShdw blurRad="50800" dist="38100" dir="2700000" algn="tl" rotWithShape="0">
                <a:prstClr val="black">
                  <a:alpha val="40000"/>
                </a:prstClr>
              </a:outerShdw>
            </a:effectLst>
          </p:grpSpPr>
          <p:sp>
            <p:nvSpPr>
              <p:cNvPr id="17" name="圆角矩形 27">
                <a:extLst>
                  <a:ext uri="{FF2B5EF4-FFF2-40B4-BE49-F238E27FC236}">
                    <a16:creationId xmlns:a16="http://schemas.microsoft.com/office/drawing/2014/main" id="{ED203830-7DC9-467D-B72D-0A525E54D990}"/>
                  </a:ext>
                </a:extLst>
              </p:cNvPr>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sp>
            <p:nvSpPr>
              <p:cNvPr id="18" name="圆角矩形 28">
                <a:extLst>
                  <a:ext uri="{FF2B5EF4-FFF2-40B4-BE49-F238E27FC236}">
                    <a16:creationId xmlns:a16="http://schemas.microsoft.com/office/drawing/2014/main" id="{347961F0-BC95-486E-9C31-C1E287F13C0B}"/>
                  </a:ext>
                </a:extLst>
              </p:cNvPr>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grpSp>
        <p:sp>
          <p:nvSpPr>
            <p:cNvPr id="5" name="矩形 4">
              <a:extLst>
                <a:ext uri="{FF2B5EF4-FFF2-40B4-BE49-F238E27FC236}">
                  <a16:creationId xmlns:a16="http://schemas.microsoft.com/office/drawing/2014/main" id="{80DB848A-0E39-4F4C-A7C3-942F70A293F6}"/>
                </a:ext>
              </a:extLst>
            </p:cNvPr>
            <p:cNvSpPr/>
            <p:nvPr/>
          </p:nvSpPr>
          <p:spPr>
            <a:xfrm>
              <a:off x="3002513" y="2221335"/>
              <a:ext cx="4339650" cy="923330"/>
            </a:xfrm>
            <a:prstGeom prst="rect">
              <a:avLst/>
            </a:prstGeom>
          </p:spPr>
          <p:txBody>
            <a:bodyPr wrap="none">
              <a:spAutoFit/>
            </a:bodyPr>
            <a:lstStyle/>
            <a:p>
              <a:pPr defTabSz="913765">
                <a:defRPr/>
              </a:pPr>
              <a:r>
                <a:rPr lang="zh-CN" altLang="en-US" sz="5400" b="1" kern="0" dirty="0">
                  <a:solidFill>
                    <a:schemeClr val="accent5">
                      <a:lumMod val="75000"/>
                    </a:schemeClr>
                  </a:solidFill>
                  <a:effectLst>
                    <a:outerShdw blurRad="50800" dist="38100" algn="l" rotWithShape="0">
                      <a:prstClr val="black">
                        <a:alpha val="40000"/>
                      </a:prstClr>
                    </a:outerShdw>
                  </a:effectLst>
                  <a:latin typeface="方正黑体简体" panose="02010601030101010101" pitchFamily="2" charset="-122"/>
                  <a:ea typeface="方正黑体简体" panose="02010601030101010101" pitchFamily="2" charset="-122"/>
                  <a:cs typeface="+mn-ea"/>
                  <a:sym typeface="+mn-lt"/>
                </a:rPr>
                <a:t>药物转录组学</a:t>
              </a:r>
            </a:p>
          </p:txBody>
        </p:sp>
      </p:grpSp>
      <p:pic>
        <p:nvPicPr>
          <p:cNvPr id="32" name="图片 31">
            <a:extLst>
              <a:ext uri="{FF2B5EF4-FFF2-40B4-BE49-F238E27FC236}">
                <a16:creationId xmlns:a16="http://schemas.microsoft.com/office/drawing/2014/main" id="{37863439-4C94-4D31-A6A6-E002E5D97336}"/>
              </a:ext>
            </a:extLst>
          </p:cNvPr>
          <p:cNvPicPr>
            <a:picLocks noChangeAspect="1"/>
          </p:cNvPicPr>
          <p:nvPr/>
        </p:nvPicPr>
        <p:blipFill rotWithShape="1">
          <a:blip r:embed="rId3">
            <a:extLst>
              <a:ext uri="{28A0092B-C50C-407E-A947-70E740481C1C}">
                <a14:useLocalDpi xmlns:a14="http://schemas.microsoft.com/office/drawing/2010/main" val="0"/>
              </a:ext>
            </a:extLst>
          </a:blip>
          <a:srcRect l="2433"/>
          <a:stretch/>
        </p:blipFill>
        <p:spPr>
          <a:xfrm>
            <a:off x="120460" y="72574"/>
            <a:ext cx="2780263" cy="623544"/>
          </a:xfrm>
          <a:prstGeom prst="rect">
            <a:avLst/>
          </a:prstGeom>
        </p:spPr>
      </p:pic>
      <p:pic>
        <p:nvPicPr>
          <p:cNvPr id="33" name="图片 32">
            <a:extLst>
              <a:ext uri="{FF2B5EF4-FFF2-40B4-BE49-F238E27FC236}">
                <a16:creationId xmlns:a16="http://schemas.microsoft.com/office/drawing/2014/main" id="{D074FF29-B076-411A-A557-8E5EB46CF6DA}"/>
              </a:ext>
            </a:extLst>
          </p:cNvPr>
          <p:cNvPicPr>
            <a:picLocks noChangeAspect="1"/>
          </p:cNvPicPr>
          <p:nvPr/>
        </p:nvPicPr>
        <p:blipFill rotWithShape="1">
          <a:blip r:embed="rId4"/>
          <a:srcRect l="78785" t="16469" b="15035"/>
          <a:stretch/>
        </p:blipFill>
        <p:spPr>
          <a:xfrm>
            <a:off x="6504834" y="5713969"/>
            <a:ext cx="2639165" cy="1144031"/>
          </a:xfrm>
          <a:prstGeom prst="rect">
            <a:avLst/>
          </a:prstGeom>
        </p:spPr>
      </p:pic>
      <p:sp>
        <p:nvSpPr>
          <p:cNvPr id="34" name="矩形 25">
            <a:extLst>
              <a:ext uri="{FF2B5EF4-FFF2-40B4-BE49-F238E27FC236}">
                <a16:creationId xmlns:a16="http://schemas.microsoft.com/office/drawing/2014/main" id="{0959C382-0A02-4D78-9565-81B3A10802D9}"/>
              </a:ext>
            </a:extLst>
          </p:cNvPr>
          <p:cNvSpPr>
            <a:spLocks noChangeArrowheads="1"/>
          </p:cNvSpPr>
          <p:nvPr/>
        </p:nvSpPr>
        <p:spPr bwMode="auto">
          <a:xfrm>
            <a:off x="3558267" y="4759969"/>
            <a:ext cx="2543175" cy="114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400" b="1" dirty="0">
                <a:solidFill>
                  <a:srgbClr val="4F81BD"/>
                </a:solidFill>
                <a:latin typeface="微软雅黑" panose="020B0503020204020204" pitchFamily="34" charset="-122"/>
                <a:ea typeface="微软雅黑" panose="020B0503020204020204" pitchFamily="34" charset="-122"/>
                <a:sym typeface="Arial" panose="020B0604020202020204" pitchFamily="34" charset="0"/>
              </a:rPr>
              <a:t>金  晶</a:t>
            </a:r>
            <a:endParaRPr lang="en-US" altLang="zh-CN" sz="2400" b="1" dirty="0">
              <a:solidFill>
                <a:srgbClr val="4F81BD"/>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50000"/>
              </a:lnSpc>
            </a:pPr>
            <a:r>
              <a:rPr lang="zh-CN" altLang="en-US" sz="2400" b="1" dirty="0">
                <a:solidFill>
                  <a:srgbClr val="4F81BD"/>
                </a:solidFill>
                <a:latin typeface="微软雅黑" panose="020B0503020204020204" pitchFamily="34" charset="-122"/>
                <a:ea typeface="微软雅黑" panose="020B0503020204020204" pitchFamily="34" charset="-122"/>
                <a:sym typeface="Arial" panose="020B0604020202020204" pitchFamily="34" charset="0"/>
              </a:rPr>
              <a:t>中山大学药学院</a:t>
            </a:r>
            <a:endParaRPr lang="en-US" altLang="zh-CN" sz="2400" b="1" dirty="0">
              <a:solidFill>
                <a:srgbClr val="4F81BD"/>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51375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47926" y="760364"/>
            <a:ext cx="7401351" cy="1072176"/>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400" b="1" dirty="0">
                <a:solidFill>
                  <a:srgbClr val="2E75B6"/>
                </a:solidFill>
                <a:latin typeface="Arial" panose="020B0604020202020204" pitchFamily="34" charset="0"/>
                <a:ea typeface="微软雅黑" panose="020B0503020204020204" pitchFamily="34" charset="-122"/>
                <a:cs typeface="Arial" panose="020B0604020202020204" pitchFamily="34" charset="0"/>
              </a:rPr>
              <a:t>转录组学发展史</a:t>
            </a:r>
            <a:endParaRPr lang="en-US" altLang="zh-CN" sz="2400" b="1"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zh-CN" altLang="en-US" sz="2000" b="1" dirty="0">
                <a:solidFill>
                  <a:srgbClr val="2E75B6"/>
                </a:solidFill>
                <a:latin typeface="Arial" panose="020B0604020202020204" pitchFamily="34" charset="0"/>
                <a:ea typeface="微软雅黑" panose="020B0503020204020204" pitchFamily="34" charset="-122"/>
                <a:cs typeface="Arial" panose="020B0604020202020204" pitchFamily="34" charset="0"/>
              </a:rPr>
              <a:t>    </a:t>
            </a:r>
            <a:endParaRPr lang="en-US" altLang="zh-CN" b="1"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9" name="组合 18">
            <a:extLst>
              <a:ext uri="{FF2B5EF4-FFF2-40B4-BE49-F238E27FC236}">
                <a16:creationId xmlns:a16="http://schemas.microsoft.com/office/drawing/2014/main" id="{D6A76ED4-F640-4654-8515-2172B34A57AF}"/>
              </a:ext>
            </a:extLst>
          </p:cNvPr>
          <p:cNvGrpSpPr/>
          <p:nvPr/>
        </p:nvGrpSpPr>
        <p:grpSpPr>
          <a:xfrm>
            <a:off x="251902" y="157386"/>
            <a:ext cx="3129708" cy="585582"/>
            <a:chOff x="251902" y="157386"/>
            <a:chExt cx="3129708" cy="585582"/>
          </a:xfrm>
        </p:grpSpPr>
        <p:sp>
          <p:nvSpPr>
            <p:cNvPr id="20" name="矩形 19">
              <a:extLst>
                <a:ext uri="{FF2B5EF4-FFF2-40B4-BE49-F238E27FC236}">
                  <a16:creationId xmlns:a16="http://schemas.microsoft.com/office/drawing/2014/main" id="{94AD25EB-743D-449C-905F-10C1CE6EDC92}"/>
                </a:ext>
              </a:extLst>
            </p:cNvPr>
            <p:cNvSpPr/>
            <p:nvPr/>
          </p:nvSpPr>
          <p:spPr>
            <a:xfrm>
              <a:off x="1350285" y="190285"/>
              <a:ext cx="2031325"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 name="文本框 1">
            <a:extLst>
              <a:ext uri="{FF2B5EF4-FFF2-40B4-BE49-F238E27FC236}">
                <a16:creationId xmlns:a16="http://schemas.microsoft.com/office/drawing/2014/main" id="{319D20A8-D07C-3E99-961C-62B3618CBC11}"/>
              </a:ext>
            </a:extLst>
          </p:cNvPr>
          <p:cNvSpPr txBox="1"/>
          <p:nvPr/>
        </p:nvSpPr>
        <p:spPr>
          <a:xfrm>
            <a:off x="719108" y="3126360"/>
            <a:ext cx="7705784" cy="3182241"/>
          </a:xfrm>
          <a:prstGeom prst="rect">
            <a:avLst/>
          </a:prstGeom>
          <a:noFill/>
        </p:spPr>
        <p:txBody>
          <a:bodyPr wrap="square" lIns="91402" tIns="45700" rIns="91402" bIns="45700" rtlCol="0">
            <a:spAutoFit/>
          </a:bodyPr>
          <a:lstStyle/>
          <a:p>
            <a:pPr>
              <a:lnSpc>
                <a:spcPct val="150000"/>
              </a:lnSpc>
              <a:spcAft>
                <a:spcPts val="600"/>
              </a:spcAft>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原因如下：</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spcAft>
                <a:spcPts val="600"/>
              </a:spcAft>
              <a:buFont typeface="Wingdings" panose="05000000000000000000" pitchFamily="2" charset="2"/>
              <a:buChar char="ü"/>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蛋白质组研究需要更多转录组研究的信息：单一蛋白质组的数据不足以清楚地鉴定基因的功能，因此蛋白质组的数据需要转录组的研究结果  加以印证。</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spcAft>
                <a:spcPts val="600"/>
              </a:spcAft>
              <a:buFont typeface="Wingdings" panose="05000000000000000000" pitchFamily="2" charset="2"/>
              <a:buChar char="ü"/>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非编码</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研究的不断发展，使得转录组研究的范围不断扩大和深化。</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spcAft>
                <a:spcPts val="600"/>
              </a:spcAft>
              <a:buFont typeface="Wingdings" panose="05000000000000000000" pitchFamily="2" charset="2"/>
              <a:buChar char="ü"/>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新一代高通量测序技术运用到转录组研究中，转录组研究中提供的数据量呈现爆炸式扩增，极大拓宽了转录组研究解决科学问题的范围。</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7FE2060E-5938-BA2F-4491-4873F04D88B6}"/>
              </a:ext>
            </a:extLst>
          </p:cNvPr>
          <p:cNvSpPr txBox="1"/>
          <p:nvPr/>
        </p:nvSpPr>
        <p:spPr>
          <a:xfrm>
            <a:off x="596617" y="1458780"/>
            <a:ext cx="8167555" cy="1422400"/>
          </a:xfrm>
          <a:prstGeom prst="rect">
            <a:avLst/>
          </a:prstGeom>
          <a:noFill/>
        </p:spPr>
        <p:txBody>
          <a:bodyPr wrap="square" lIns="91402" tIns="45700" rIns="91402" bIns="45700" rtlCol="0">
            <a:spAutoFit/>
          </a:bodyPr>
          <a:lstStyle/>
          <a:p>
            <a:pPr>
              <a:lnSpc>
                <a:spcPct val="150000"/>
              </a:lnSpc>
              <a:spcAft>
                <a:spcPts val="6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从上世纪</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90</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年代中期以来，随着微阵列技术被用于大规模基因表达水平的研究，转录组学便作为一门新技术开始在生物学前沿研究中展露头脚并逐渐成为生命科学研究的热点。</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062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68">
            <a:extLst>
              <a:ext uri="{FF2B5EF4-FFF2-40B4-BE49-F238E27FC236}">
                <a16:creationId xmlns:a16="http://schemas.microsoft.com/office/drawing/2014/main" id="{6CB6D2B1-DAF2-45A2-A2B1-471AA0ED7584}"/>
              </a:ext>
            </a:extLst>
          </p:cNvPr>
          <p:cNvSpPr/>
          <p:nvPr/>
        </p:nvSpPr>
        <p:spPr>
          <a:xfrm>
            <a:off x="388257" y="3618588"/>
            <a:ext cx="2551760" cy="839405"/>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a:extLst>
              <a:ext uri="{FF2B5EF4-FFF2-40B4-BE49-F238E27FC236}">
                <a16:creationId xmlns:a16="http://schemas.microsoft.com/office/drawing/2014/main" id="{0BC2538A-AE5D-4134-855A-F7E1810D0FBB}"/>
              </a:ext>
            </a:extLst>
          </p:cNvPr>
          <p:cNvSpPr/>
          <p:nvPr/>
        </p:nvSpPr>
        <p:spPr>
          <a:xfrm>
            <a:off x="2564445" y="5005094"/>
            <a:ext cx="4167509" cy="1540749"/>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 空心 3">
            <a:extLst>
              <a:ext uri="{FF2B5EF4-FFF2-40B4-BE49-F238E27FC236}">
                <a16:creationId xmlns:a16="http://schemas.microsoft.com/office/drawing/2014/main" id="{D87D5648-7311-4279-9806-D356DE54F3AF}"/>
              </a:ext>
            </a:extLst>
          </p:cNvPr>
          <p:cNvSpPr/>
          <p:nvPr/>
        </p:nvSpPr>
        <p:spPr>
          <a:xfrm>
            <a:off x="3183676" y="2169000"/>
            <a:ext cx="2520000" cy="2520000"/>
          </a:xfrm>
          <a:prstGeom prst="donut">
            <a:avLst>
              <a:gd name="adj" fmla="val 14791"/>
            </a:avLst>
          </a:prstGeom>
          <a:solidFill>
            <a:srgbClr val="38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a:extLst>
              <a:ext uri="{FF2B5EF4-FFF2-40B4-BE49-F238E27FC236}">
                <a16:creationId xmlns:a16="http://schemas.microsoft.com/office/drawing/2014/main" id="{C07BBB84-7ED3-4519-973D-DF870842A25D}"/>
              </a:ext>
            </a:extLst>
          </p:cNvPr>
          <p:cNvSpPr txBox="1"/>
          <p:nvPr/>
        </p:nvSpPr>
        <p:spPr>
          <a:xfrm>
            <a:off x="3675167" y="2882628"/>
            <a:ext cx="2155100" cy="1107955"/>
          </a:xfrm>
          <a:prstGeom prst="rect">
            <a:avLst/>
          </a:prstGeom>
          <a:noFill/>
        </p:spPr>
        <p:txBody>
          <a:bodyPr wrap="square" lIns="91402" tIns="45700" rIns="91402" bIns="45700" rtlCol="0">
            <a:spAutoFit/>
          </a:bodyPr>
          <a:lstStyle/>
          <a:p>
            <a:pPr>
              <a:spcBef>
                <a:spcPts val="600"/>
              </a:spcBef>
              <a:spcAft>
                <a:spcPts val="600"/>
              </a:spcAft>
            </a:pPr>
            <a:r>
              <a:rPr lang="zh-CN" altLang="en-US" sz="2800" b="1"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转录组学</a:t>
            </a:r>
            <a:endParaRPr lang="en-US" altLang="zh-CN" sz="2800" b="1"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spcBef>
                <a:spcPts val="600"/>
              </a:spcBef>
              <a:spcAft>
                <a:spcPts val="600"/>
              </a:spcAft>
            </a:pPr>
            <a:r>
              <a:rPr lang="zh-CN" altLang="en-US" sz="2800" b="1"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研究内容</a:t>
            </a:r>
          </a:p>
        </p:txBody>
      </p:sp>
      <p:sp>
        <p:nvSpPr>
          <p:cNvPr id="5" name="矩形 4">
            <a:extLst>
              <a:ext uri="{FF2B5EF4-FFF2-40B4-BE49-F238E27FC236}">
                <a16:creationId xmlns:a16="http://schemas.microsoft.com/office/drawing/2014/main" id="{92221F43-AE2D-4923-B26F-C0A1737E5AC4}"/>
              </a:ext>
            </a:extLst>
          </p:cNvPr>
          <p:cNvSpPr/>
          <p:nvPr/>
        </p:nvSpPr>
        <p:spPr>
          <a:xfrm>
            <a:off x="4395784" y="2070417"/>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C6D4BCD-F9B5-4ACE-A2B5-D747D6E6C390}"/>
              </a:ext>
            </a:extLst>
          </p:cNvPr>
          <p:cNvSpPr/>
          <p:nvPr/>
        </p:nvSpPr>
        <p:spPr>
          <a:xfrm rot="4472999">
            <a:off x="5410039" y="2793676"/>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6B80F2EC-3EA7-4E3E-8828-1385D4AE1FD4}"/>
              </a:ext>
            </a:extLst>
          </p:cNvPr>
          <p:cNvSpPr/>
          <p:nvPr/>
        </p:nvSpPr>
        <p:spPr>
          <a:xfrm rot="8689774">
            <a:off x="5098615" y="4068921"/>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D688386-144A-4017-8302-7D500AFF75BB}"/>
              </a:ext>
            </a:extLst>
          </p:cNvPr>
          <p:cNvSpPr/>
          <p:nvPr/>
        </p:nvSpPr>
        <p:spPr>
          <a:xfrm rot="12910226" flipH="1">
            <a:off x="3713796" y="4068921"/>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BB9C9679-C286-4AFF-A405-FFF05750842D}"/>
              </a:ext>
            </a:extLst>
          </p:cNvPr>
          <p:cNvSpPr/>
          <p:nvPr/>
        </p:nvSpPr>
        <p:spPr>
          <a:xfrm rot="17127001" flipH="1">
            <a:off x="3381529" y="2818092"/>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13">
            <a:extLst>
              <a:ext uri="{FF2B5EF4-FFF2-40B4-BE49-F238E27FC236}">
                <a16:creationId xmlns:a16="http://schemas.microsoft.com/office/drawing/2014/main" id="{D14508A3-D7DB-438F-82E4-8367AAF6E61C}"/>
              </a:ext>
            </a:extLst>
          </p:cNvPr>
          <p:cNvSpPr/>
          <p:nvPr/>
        </p:nvSpPr>
        <p:spPr bwMode="auto">
          <a:xfrm rot="20262682">
            <a:off x="5691048" y="3732833"/>
            <a:ext cx="206577" cy="206694"/>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5">
              <a:lumMod val="50000"/>
            </a:schemeClr>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38" name="Freeform 13">
            <a:extLst>
              <a:ext uri="{FF2B5EF4-FFF2-40B4-BE49-F238E27FC236}">
                <a16:creationId xmlns:a16="http://schemas.microsoft.com/office/drawing/2014/main" id="{E962C20F-D51C-4FE6-9701-7AC4896F7103}"/>
              </a:ext>
            </a:extLst>
          </p:cNvPr>
          <p:cNvSpPr/>
          <p:nvPr/>
        </p:nvSpPr>
        <p:spPr bwMode="auto">
          <a:xfrm rot="1616497" flipH="1">
            <a:off x="3024756" y="3748307"/>
            <a:ext cx="206577" cy="206694"/>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5">
              <a:lumMod val="50000"/>
            </a:schemeClr>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39" name="Freeform 13">
            <a:extLst>
              <a:ext uri="{FF2B5EF4-FFF2-40B4-BE49-F238E27FC236}">
                <a16:creationId xmlns:a16="http://schemas.microsoft.com/office/drawing/2014/main" id="{934EEA5D-AD67-4C55-8221-17647EB79D57}"/>
              </a:ext>
            </a:extLst>
          </p:cNvPr>
          <p:cNvSpPr/>
          <p:nvPr/>
        </p:nvSpPr>
        <p:spPr bwMode="auto">
          <a:xfrm rot="18880673" flipH="1">
            <a:off x="4328497" y="4709324"/>
            <a:ext cx="206577" cy="206694"/>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5">
              <a:lumMod val="50000"/>
            </a:schemeClr>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0" name="Freeform 13">
            <a:extLst>
              <a:ext uri="{FF2B5EF4-FFF2-40B4-BE49-F238E27FC236}">
                <a16:creationId xmlns:a16="http://schemas.microsoft.com/office/drawing/2014/main" id="{1A2CBBEE-E39F-44C8-9AE7-0F24E641263D}"/>
              </a:ext>
            </a:extLst>
          </p:cNvPr>
          <p:cNvSpPr/>
          <p:nvPr/>
        </p:nvSpPr>
        <p:spPr bwMode="auto">
          <a:xfrm rot="3145875" flipH="1">
            <a:off x="5219106" y="2195775"/>
            <a:ext cx="206577" cy="206694"/>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5">
              <a:lumMod val="50000"/>
            </a:schemeClr>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1" name="Freeform 13">
            <a:extLst>
              <a:ext uri="{FF2B5EF4-FFF2-40B4-BE49-F238E27FC236}">
                <a16:creationId xmlns:a16="http://schemas.microsoft.com/office/drawing/2014/main" id="{A93F8AD5-359B-4968-8D36-0A8C9329916B}"/>
              </a:ext>
            </a:extLst>
          </p:cNvPr>
          <p:cNvSpPr/>
          <p:nvPr/>
        </p:nvSpPr>
        <p:spPr bwMode="auto">
          <a:xfrm rot="18128563">
            <a:off x="3413172" y="2238930"/>
            <a:ext cx="206577" cy="206694"/>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5">
              <a:lumMod val="50000"/>
            </a:schemeClr>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endParaRPr>
          </a:p>
        </p:txBody>
      </p:sp>
      <p:sp>
        <p:nvSpPr>
          <p:cNvPr id="45" name="矩形 44">
            <a:extLst>
              <a:ext uri="{FF2B5EF4-FFF2-40B4-BE49-F238E27FC236}">
                <a16:creationId xmlns:a16="http://schemas.microsoft.com/office/drawing/2014/main" id="{B0E14CDF-FBBC-47B1-8E85-351173108A72}"/>
              </a:ext>
            </a:extLst>
          </p:cNvPr>
          <p:cNvSpPr/>
          <p:nvPr/>
        </p:nvSpPr>
        <p:spPr>
          <a:xfrm>
            <a:off x="8338908" y="3198787"/>
            <a:ext cx="72000" cy="51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112AB7C9-8BC3-4BD1-B6F8-390C5F48A4B3}"/>
              </a:ext>
            </a:extLst>
          </p:cNvPr>
          <p:cNvSpPr/>
          <p:nvPr/>
        </p:nvSpPr>
        <p:spPr>
          <a:xfrm>
            <a:off x="450371" y="1167681"/>
            <a:ext cx="3034458" cy="1262972"/>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55369F98-F796-486B-8350-B098C3D2D3E2}"/>
              </a:ext>
            </a:extLst>
          </p:cNvPr>
          <p:cNvSpPr txBox="1"/>
          <p:nvPr/>
        </p:nvSpPr>
        <p:spPr>
          <a:xfrm>
            <a:off x="628705" y="1403683"/>
            <a:ext cx="2813797" cy="803641"/>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无参考基因组的大规模功能基因的发掘</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矩形: 圆角 62">
            <a:extLst>
              <a:ext uri="{FF2B5EF4-FFF2-40B4-BE49-F238E27FC236}">
                <a16:creationId xmlns:a16="http://schemas.microsoft.com/office/drawing/2014/main" id="{DC86DC8A-0F57-405D-9645-EC4D29E8B68D}"/>
              </a:ext>
            </a:extLst>
          </p:cNvPr>
          <p:cNvSpPr/>
          <p:nvPr/>
        </p:nvSpPr>
        <p:spPr>
          <a:xfrm>
            <a:off x="5421472" y="1012934"/>
            <a:ext cx="3116166" cy="1471784"/>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316FDC9E-DC9D-451A-B763-F3F255D14021}"/>
              </a:ext>
            </a:extLst>
          </p:cNvPr>
          <p:cNvSpPr txBox="1"/>
          <p:nvPr/>
        </p:nvSpPr>
        <p:spPr>
          <a:xfrm>
            <a:off x="5582898" y="1210821"/>
            <a:ext cx="2908415" cy="1175538"/>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非编码区域功能研究：</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Non-coding 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研究、</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microRNA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前体研究</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矩形: 圆角 64">
            <a:extLst>
              <a:ext uri="{FF2B5EF4-FFF2-40B4-BE49-F238E27FC236}">
                <a16:creationId xmlns:a16="http://schemas.microsoft.com/office/drawing/2014/main" id="{6A90C018-B7E7-4C25-AB88-D217644DDAF0}"/>
              </a:ext>
            </a:extLst>
          </p:cNvPr>
          <p:cNvSpPr/>
          <p:nvPr/>
        </p:nvSpPr>
        <p:spPr>
          <a:xfrm>
            <a:off x="6073926" y="3588143"/>
            <a:ext cx="2551760" cy="839405"/>
          </a:xfrm>
          <a:prstGeom prst="round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199DF81C-6CD7-432F-A3C8-84AC1E9F8C69}"/>
              </a:ext>
            </a:extLst>
          </p:cNvPr>
          <p:cNvSpPr txBox="1"/>
          <p:nvPr/>
        </p:nvSpPr>
        <p:spPr>
          <a:xfrm>
            <a:off x="482315" y="3801190"/>
            <a:ext cx="7401351" cy="431744"/>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全新转录区域研究</a:t>
            </a:r>
          </a:p>
        </p:txBody>
      </p:sp>
      <p:sp>
        <p:nvSpPr>
          <p:cNvPr id="62" name="文本框 61">
            <a:extLst>
              <a:ext uri="{FF2B5EF4-FFF2-40B4-BE49-F238E27FC236}">
                <a16:creationId xmlns:a16="http://schemas.microsoft.com/office/drawing/2014/main" id="{89DF6391-E2D4-49D2-B9BA-654D10DC25A6}"/>
              </a:ext>
            </a:extLst>
          </p:cNvPr>
          <p:cNvSpPr txBox="1"/>
          <p:nvPr/>
        </p:nvSpPr>
        <p:spPr>
          <a:xfrm>
            <a:off x="2810703" y="5090879"/>
            <a:ext cx="3921251" cy="1175538"/>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转录本结构研究：</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UTR</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鉴定、</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Intron</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边界鉴定、</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可变剪切研究、融合基因鉴定等</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67">
            <a:extLst>
              <a:ext uri="{FF2B5EF4-FFF2-40B4-BE49-F238E27FC236}">
                <a16:creationId xmlns:a16="http://schemas.microsoft.com/office/drawing/2014/main" id="{4A7C4ADC-E22E-43A2-9B87-B3CD36E95E05}"/>
              </a:ext>
            </a:extLst>
          </p:cNvPr>
          <p:cNvSpPr txBox="1"/>
          <p:nvPr/>
        </p:nvSpPr>
        <p:spPr>
          <a:xfrm>
            <a:off x="6238487" y="3786431"/>
            <a:ext cx="2387200" cy="431744"/>
          </a:xfrm>
          <a:prstGeom prst="rect">
            <a:avLst/>
          </a:prstGeom>
          <a:noFill/>
        </p:spPr>
        <p:txBody>
          <a:bodyPr wrap="square" lIns="91402" tIns="45700" rIns="91402" bIns="45700" rtlCol="0">
            <a:spAutoFit/>
          </a:bodyPr>
          <a:lstStyle/>
          <a:p>
            <a:pPr>
              <a:lnSpc>
                <a:spcPts val="29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基因转录水平研究</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 name="直接连接符 1">
            <a:extLst>
              <a:ext uri="{FF2B5EF4-FFF2-40B4-BE49-F238E27FC236}">
                <a16:creationId xmlns:a16="http://schemas.microsoft.com/office/drawing/2014/main" id="{1B4D6303-2D5B-9E80-C353-D3E38E973BB0}"/>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2B05ADC0-6D33-8612-5EA0-DBD340B6467A}"/>
              </a:ext>
            </a:extLst>
          </p:cNvPr>
          <p:cNvGrpSpPr/>
          <p:nvPr/>
        </p:nvGrpSpPr>
        <p:grpSpPr>
          <a:xfrm>
            <a:off x="251902" y="157386"/>
            <a:ext cx="3129708" cy="585582"/>
            <a:chOff x="251902" y="157386"/>
            <a:chExt cx="3129708" cy="585582"/>
          </a:xfrm>
        </p:grpSpPr>
        <p:sp>
          <p:nvSpPr>
            <p:cNvPr id="6" name="矩形 5">
              <a:extLst>
                <a:ext uri="{FF2B5EF4-FFF2-40B4-BE49-F238E27FC236}">
                  <a16:creationId xmlns:a16="http://schemas.microsoft.com/office/drawing/2014/main" id="{885E46A3-96A7-5B45-58AC-7A0A08FCB91F}"/>
                </a:ext>
              </a:extLst>
            </p:cNvPr>
            <p:cNvSpPr/>
            <p:nvPr/>
          </p:nvSpPr>
          <p:spPr>
            <a:xfrm>
              <a:off x="1350285" y="190285"/>
              <a:ext cx="2031325"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7" name="组合 6">
              <a:extLst>
                <a:ext uri="{FF2B5EF4-FFF2-40B4-BE49-F238E27FC236}">
                  <a16:creationId xmlns:a16="http://schemas.microsoft.com/office/drawing/2014/main" id="{48CB8E33-6C57-13C7-8CA7-BA32B567F5A2}"/>
                </a:ext>
              </a:extLst>
            </p:cNvPr>
            <p:cNvGrpSpPr/>
            <p:nvPr/>
          </p:nvGrpSpPr>
          <p:grpSpPr>
            <a:xfrm>
              <a:off x="251902" y="157386"/>
              <a:ext cx="887938" cy="585582"/>
              <a:chOff x="562441" y="531294"/>
              <a:chExt cx="2322326" cy="1531540"/>
            </a:xfrm>
          </p:grpSpPr>
          <p:sp>
            <p:nvSpPr>
              <p:cNvPr id="8" name="圆角矩形 65">
                <a:extLst>
                  <a:ext uri="{FF2B5EF4-FFF2-40B4-BE49-F238E27FC236}">
                    <a16:creationId xmlns:a16="http://schemas.microsoft.com/office/drawing/2014/main" id="{A7EE7D54-DCBC-1AA2-9B4D-BEBC79A1BC4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6">
                <a:extLst>
                  <a:ext uri="{FF2B5EF4-FFF2-40B4-BE49-F238E27FC236}">
                    <a16:creationId xmlns:a16="http://schemas.microsoft.com/office/drawing/2014/main" id="{8AED7ECF-A323-3DB1-8851-F27B2BFED5D6}"/>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10" name="圆角矩形 67">
                <a:extLst>
                  <a:ext uri="{FF2B5EF4-FFF2-40B4-BE49-F238E27FC236}">
                    <a16:creationId xmlns:a16="http://schemas.microsoft.com/office/drawing/2014/main" id="{73EADD57-58AA-71DE-664C-326541890064}"/>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8">
                <a:extLst>
                  <a:ext uri="{FF2B5EF4-FFF2-40B4-BE49-F238E27FC236}">
                    <a16:creationId xmlns:a16="http://schemas.microsoft.com/office/drawing/2014/main" id="{6683086B-1B3B-38A1-6934-668404983132}"/>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圆角矩形 69">
                <a:extLst>
                  <a:ext uri="{FF2B5EF4-FFF2-40B4-BE49-F238E27FC236}">
                    <a16:creationId xmlns:a16="http://schemas.microsoft.com/office/drawing/2014/main" id="{0B35A784-F0A9-FDAA-8154-B3B9C3E8AAC1}"/>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3" name="文本框 4">
                <a:extLst>
                  <a:ext uri="{FF2B5EF4-FFF2-40B4-BE49-F238E27FC236}">
                    <a16:creationId xmlns:a16="http://schemas.microsoft.com/office/drawing/2014/main" id="{E8BD1526-EA50-A7EE-9EA1-333C700864D1}"/>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355333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65EF24FA-0A95-4CD4-A789-01BDEEC55294}"/>
              </a:ext>
            </a:extLst>
          </p:cNvPr>
          <p:cNvGrpSpPr/>
          <p:nvPr/>
        </p:nvGrpSpPr>
        <p:grpSpPr>
          <a:xfrm>
            <a:off x="777648" y="4132213"/>
            <a:ext cx="7995944" cy="1763913"/>
            <a:chOff x="4304043" y="1286668"/>
            <a:chExt cx="3837944" cy="2757793"/>
          </a:xfrm>
          <a:effectLst>
            <a:outerShdw blurRad="381000" dist="254000" dir="8100000" algn="tr" rotWithShape="0">
              <a:prstClr val="black">
                <a:alpha val="40000"/>
              </a:prstClr>
            </a:outerShdw>
          </a:effectLst>
        </p:grpSpPr>
        <p:sp>
          <p:nvSpPr>
            <p:cNvPr id="49" name="圆角矩形 56">
              <a:extLst>
                <a:ext uri="{FF2B5EF4-FFF2-40B4-BE49-F238E27FC236}">
                  <a16:creationId xmlns:a16="http://schemas.microsoft.com/office/drawing/2014/main" id="{305BDBCA-557B-4284-8498-F4B34D40D935}"/>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50" name="圆角矩形 57">
              <a:extLst>
                <a:ext uri="{FF2B5EF4-FFF2-40B4-BE49-F238E27FC236}">
                  <a16:creationId xmlns:a16="http://schemas.microsoft.com/office/drawing/2014/main" id="{8259F9EC-6823-4C2E-849A-6CB2E7E9A60B}"/>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grpSp>
        <p:nvGrpSpPr>
          <p:cNvPr id="42" name="组合 41">
            <a:extLst>
              <a:ext uri="{FF2B5EF4-FFF2-40B4-BE49-F238E27FC236}">
                <a16:creationId xmlns:a16="http://schemas.microsoft.com/office/drawing/2014/main" id="{51BBDAC0-29FD-4B64-9CC4-96DC9ED4AF47}"/>
              </a:ext>
            </a:extLst>
          </p:cNvPr>
          <p:cNvGrpSpPr/>
          <p:nvPr/>
        </p:nvGrpSpPr>
        <p:grpSpPr>
          <a:xfrm>
            <a:off x="774628" y="1779383"/>
            <a:ext cx="7995944" cy="1763913"/>
            <a:chOff x="4304043" y="1286668"/>
            <a:chExt cx="3837944" cy="2757793"/>
          </a:xfrm>
          <a:effectLst>
            <a:outerShdw blurRad="381000" dist="254000" dir="8100000" algn="tr" rotWithShape="0">
              <a:prstClr val="black">
                <a:alpha val="40000"/>
              </a:prstClr>
            </a:outerShdw>
          </a:effectLst>
        </p:grpSpPr>
        <p:sp>
          <p:nvSpPr>
            <p:cNvPr id="46" name="圆角矩形 56">
              <a:extLst>
                <a:ext uri="{FF2B5EF4-FFF2-40B4-BE49-F238E27FC236}">
                  <a16:creationId xmlns:a16="http://schemas.microsoft.com/office/drawing/2014/main" id="{67847753-6E58-4DDB-945C-2D04B6A931D2}"/>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47" name="圆角矩形 57">
              <a:extLst>
                <a:ext uri="{FF2B5EF4-FFF2-40B4-BE49-F238E27FC236}">
                  <a16:creationId xmlns:a16="http://schemas.microsoft.com/office/drawing/2014/main" id="{01AD857D-C9EE-4D41-966B-43509E35A98E}"/>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15" name="文本框 14">
            <a:extLst>
              <a:ext uri="{FF2B5EF4-FFF2-40B4-BE49-F238E27FC236}">
                <a16:creationId xmlns:a16="http://schemas.microsoft.com/office/drawing/2014/main" id="{E065B79B-BC77-4C37-9B35-4A60CD642F81}"/>
              </a:ext>
            </a:extLst>
          </p:cNvPr>
          <p:cNvSpPr txBox="1"/>
          <p:nvPr/>
        </p:nvSpPr>
        <p:spPr>
          <a:xfrm>
            <a:off x="632998" y="905097"/>
            <a:ext cx="7401351" cy="661807"/>
          </a:xfrm>
          <a:prstGeom prst="rect">
            <a:avLst/>
          </a:prstGeom>
          <a:noFill/>
        </p:spPr>
        <p:txBody>
          <a:bodyPr wrap="square" lIns="91402" tIns="45700" rIns="91402" bIns="45700" rtlCol="0">
            <a:spAutoFit/>
          </a:bodyPr>
          <a:lstStyle/>
          <a:p>
            <a:pPr indent="-342900">
              <a:lnSpc>
                <a:spcPct val="150000"/>
              </a:lnSpc>
              <a:spcAft>
                <a:spcPts val="12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转录组学的意义</a:t>
            </a: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65A5B860-8940-4BDD-8443-F007623922CB}"/>
              </a:ext>
            </a:extLst>
          </p:cNvPr>
          <p:cNvSpPr txBox="1"/>
          <p:nvPr/>
        </p:nvSpPr>
        <p:spPr>
          <a:xfrm>
            <a:off x="1006413" y="1884525"/>
            <a:ext cx="7401351" cy="3823057"/>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ü"/>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蛋白质是行使细胞功能的主要承担者，蛋白质组是细胞功能和状态的最直接描述，而由于目前蛋白质</a:t>
            </a: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实验技术的限制</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，转录组成为研究基因表达的主要手段。</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endParaRPr lang="en-US" altLang="zh-CN" sz="1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endParaRPr lang="en-US" altLang="zh-CN" sz="1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endParaRPr lang="en-US" altLang="zh-CN" sz="16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转录组是</a:t>
            </a: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连接</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基因组</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遗传信息与生物功能的</a:t>
            </a:r>
            <a:r>
              <a:rPr lang="zh-CN" altLang="en-US"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蛋白质组</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a:t>
            </a: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必然纽带</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，转录水平的调控是目前研究最多的，也是生物体最重要的调控方式。</a:t>
            </a:r>
            <a:endPar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 name="直接连接符 1">
            <a:extLst>
              <a:ext uri="{FF2B5EF4-FFF2-40B4-BE49-F238E27FC236}">
                <a16:creationId xmlns:a16="http://schemas.microsoft.com/office/drawing/2014/main" id="{4BCE351A-CF73-E60E-AAD6-D508E37201FD}"/>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AFCC8B06-7AD6-EA6F-B722-8EA833855719}"/>
              </a:ext>
            </a:extLst>
          </p:cNvPr>
          <p:cNvGrpSpPr/>
          <p:nvPr/>
        </p:nvGrpSpPr>
        <p:grpSpPr>
          <a:xfrm>
            <a:off x="251902" y="157386"/>
            <a:ext cx="3129708" cy="585582"/>
            <a:chOff x="251902" y="157386"/>
            <a:chExt cx="3129708" cy="585582"/>
          </a:xfrm>
        </p:grpSpPr>
        <p:sp>
          <p:nvSpPr>
            <p:cNvPr id="4" name="矩形 3">
              <a:extLst>
                <a:ext uri="{FF2B5EF4-FFF2-40B4-BE49-F238E27FC236}">
                  <a16:creationId xmlns:a16="http://schemas.microsoft.com/office/drawing/2014/main" id="{2E721993-96D6-F067-8AAA-A878234EB8AB}"/>
                </a:ext>
              </a:extLst>
            </p:cNvPr>
            <p:cNvSpPr/>
            <p:nvPr/>
          </p:nvSpPr>
          <p:spPr>
            <a:xfrm>
              <a:off x="1350285" y="190285"/>
              <a:ext cx="2031325"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FA782C11-28CF-4D16-0B58-E1AF7619682D}"/>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A51F2AE4-E207-6044-3CCE-58ACF4EA15F7}"/>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7EAD4E60-95A6-8E85-6238-B5D17EB1DC50}"/>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76E2791A-4DD7-E12E-762C-0970862E01C4}"/>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726FF6A8-9AA4-823F-0532-9CC7B1DD878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A5DA49CC-7602-F7B8-EF8D-9DCB1F136DF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6CB9701F-F926-B44E-1318-666E830A3D43}"/>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1124357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a:extLst>
              <a:ext uri="{FF2B5EF4-FFF2-40B4-BE49-F238E27FC236}">
                <a16:creationId xmlns:a16="http://schemas.microsoft.com/office/drawing/2014/main" id="{C16871FF-31ED-47F1-B804-145F991E9E64}"/>
              </a:ext>
            </a:extLst>
          </p:cNvPr>
          <p:cNvSpPr/>
          <p:nvPr/>
        </p:nvSpPr>
        <p:spPr>
          <a:xfrm>
            <a:off x="5215593" y="3163808"/>
            <a:ext cx="2160000" cy="939310"/>
          </a:xfrm>
          <a:prstGeom prst="ellipse">
            <a:avLst/>
          </a:prstGeom>
          <a:solidFill>
            <a:schemeClr val="accent5">
              <a:lumMod val="5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cxnSp>
        <p:nvCxnSpPr>
          <p:cNvPr id="27" name="直接连接符 26">
            <a:extLst>
              <a:ext uri="{FF2B5EF4-FFF2-40B4-BE49-F238E27FC236}">
                <a16:creationId xmlns:a16="http://schemas.microsoft.com/office/drawing/2014/main" id="{8C00DC24-83C7-4A72-89D6-C92F055F9AC8}"/>
              </a:ext>
            </a:extLst>
          </p:cNvPr>
          <p:cNvCxnSpPr/>
          <p:nvPr/>
        </p:nvCxnSpPr>
        <p:spPr>
          <a:xfrm flipV="1">
            <a:off x="2738397" y="1986709"/>
            <a:ext cx="1706603" cy="1537722"/>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399DA8B-9F48-496E-99BD-0E2391CC4481}"/>
              </a:ext>
            </a:extLst>
          </p:cNvPr>
          <p:cNvCxnSpPr/>
          <p:nvPr/>
        </p:nvCxnSpPr>
        <p:spPr>
          <a:xfrm flipH="1" flipV="1">
            <a:off x="4445000" y="1986709"/>
            <a:ext cx="1647314" cy="1537722"/>
          </a:xfrm>
          <a:prstGeom prst="line">
            <a:avLst/>
          </a:prstGeom>
          <a:ln w="762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573535E9-1B3A-469F-B915-234FB8E786F8}"/>
              </a:ext>
            </a:extLst>
          </p:cNvPr>
          <p:cNvSpPr/>
          <p:nvPr/>
        </p:nvSpPr>
        <p:spPr>
          <a:xfrm>
            <a:off x="1739205" y="3163808"/>
            <a:ext cx="2160000" cy="939310"/>
          </a:xfrm>
          <a:prstGeom prst="ellipse">
            <a:avLst/>
          </a:prstGeom>
          <a:solidFill>
            <a:schemeClr val="accent5">
              <a:lumMod val="7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nvGrpSpPr>
          <p:cNvPr id="20" name="组合 19">
            <a:extLst>
              <a:ext uri="{FF2B5EF4-FFF2-40B4-BE49-F238E27FC236}">
                <a16:creationId xmlns:a16="http://schemas.microsoft.com/office/drawing/2014/main" id="{822889CE-1AAF-470A-8E89-A5A74D879D5F}"/>
              </a:ext>
            </a:extLst>
          </p:cNvPr>
          <p:cNvGrpSpPr/>
          <p:nvPr/>
        </p:nvGrpSpPr>
        <p:grpSpPr>
          <a:xfrm>
            <a:off x="2738397" y="1358900"/>
            <a:ext cx="3397788" cy="1086890"/>
            <a:chOff x="304800" y="673100"/>
            <a:chExt cx="4000500" cy="4000500"/>
          </a:xfrm>
          <a:effectLst>
            <a:outerShdw blurRad="444500" dist="127000" dir="8100000" algn="tr" rotWithShape="0">
              <a:prstClr val="black">
                <a:alpha val="50000"/>
              </a:prstClr>
            </a:outerShdw>
          </a:effectLst>
        </p:grpSpPr>
        <p:sp>
          <p:nvSpPr>
            <p:cNvPr id="22" name="同心圆 77">
              <a:extLst>
                <a:ext uri="{FF2B5EF4-FFF2-40B4-BE49-F238E27FC236}">
                  <a16:creationId xmlns:a16="http://schemas.microsoft.com/office/drawing/2014/main" id="{FC6287B6-90AA-4692-877D-9CB53B817DC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Medium" panose="020B0600000000000000" charset="-122"/>
                <a:ea typeface="思源黑体 CN Medium" panose="020B0600000000000000" charset="-122"/>
              </a:endParaRPr>
            </a:p>
          </p:txBody>
        </p:sp>
        <p:sp>
          <p:nvSpPr>
            <p:cNvPr id="23" name="椭圆 22">
              <a:extLst>
                <a:ext uri="{FF2B5EF4-FFF2-40B4-BE49-F238E27FC236}">
                  <a16:creationId xmlns:a16="http://schemas.microsoft.com/office/drawing/2014/main" id="{98A294AA-5E53-4FC2-B083-F650E0B499E2}"/>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sp>
        <p:nvSpPr>
          <p:cNvPr id="24" name="文本框 23">
            <a:extLst>
              <a:ext uri="{FF2B5EF4-FFF2-40B4-BE49-F238E27FC236}">
                <a16:creationId xmlns:a16="http://schemas.microsoft.com/office/drawing/2014/main" id="{F5532E33-55CC-47B1-A0F5-4E5108EA5635}"/>
              </a:ext>
            </a:extLst>
          </p:cNvPr>
          <p:cNvSpPr txBox="1"/>
          <p:nvPr/>
        </p:nvSpPr>
        <p:spPr>
          <a:xfrm>
            <a:off x="2974149" y="1510037"/>
            <a:ext cx="5473524" cy="661848"/>
          </a:xfrm>
          <a:prstGeom prst="rect">
            <a:avLst/>
          </a:prstGeom>
          <a:noFill/>
        </p:spPr>
        <p:txBody>
          <a:bodyPr wrap="square">
            <a:spAutoFit/>
          </a:bodyPr>
          <a:lstStyle/>
          <a:p>
            <a:pPr>
              <a:lnSpc>
                <a:spcPct val="150000"/>
              </a:lnSpc>
              <a:spcAft>
                <a:spcPts val="600"/>
              </a:spcAft>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转录组学研究方法</a:t>
            </a:r>
            <a:endParaRPr lang="en-US" altLang="zh-CN"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30">
            <a:extLst>
              <a:ext uri="{FF2B5EF4-FFF2-40B4-BE49-F238E27FC236}">
                <a16:creationId xmlns:a16="http://schemas.microsoft.com/office/drawing/2014/main" id="{E52D8ED8-4350-4AC3-AA14-3CE47A005316}"/>
              </a:ext>
            </a:extLst>
          </p:cNvPr>
          <p:cNvSpPr txBox="1"/>
          <p:nvPr/>
        </p:nvSpPr>
        <p:spPr>
          <a:xfrm>
            <a:off x="429438" y="4271962"/>
            <a:ext cx="4617918" cy="960735"/>
          </a:xfrm>
          <a:prstGeom prst="rect">
            <a:avLst/>
          </a:prstGeom>
          <a:noFill/>
        </p:spPr>
        <p:txBody>
          <a:bodyPr wrap="square" lIns="91402" tIns="45700" rIns="91402" bIns="45700" rtlCol="0">
            <a:spAutoFit/>
          </a:bodyPr>
          <a:lstStyle/>
          <a:p>
            <a:pPr>
              <a:lnSpc>
                <a:spcPct val="1500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基因芯片技术</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寡核苷酸芯片、  </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芯片）</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48B3A1DA-BCF7-4086-8293-1ADE216D9147}"/>
              </a:ext>
            </a:extLst>
          </p:cNvPr>
          <p:cNvSpPr txBox="1"/>
          <p:nvPr/>
        </p:nvSpPr>
        <p:spPr>
          <a:xfrm>
            <a:off x="2036604" y="3211510"/>
            <a:ext cx="5473524" cy="661807"/>
          </a:xfrm>
          <a:prstGeom prst="rect">
            <a:avLst/>
          </a:prstGeom>
          <a:noFill/>
        </p:spPr>
        <p:txBody>
          <a:bodyPr wrap="square" lIns="91402" tIns="45700" rIns="91402" bIns="45700" rtlCol="0">
            <a:spAutoFit/>
          </a:bodyPr>
          <a:lstStyle/>
          <a:p>
            <a:pPr>
              <a:lnSpc>
                <a:spcPct val="150000"/>
              </a:lnSpc>
            </a:pPr>
            <a:r>
              <a:rPr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基于杂交                     基于测序</a:t>
            </a:r>
            <a:endPar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B55B8820-3BD1-490A-AC53-E98EF36F180C}"/>
              </a:ext>
            </a:extLst>
          </p:cNvPr>
          <p:cNvSpPr txBox="1"/>
          <p:nvPr/>
        </p:nvSpPr>
        <p:spPr>
          <a:xfrm>
            <a:off x="5201169" y="4290151"/>
            <a:ext cx="4617918" cy="1422400"/>
          </a:xfrm>
          <a:prstGeom prst="rect">
            <a:avLst/>
          </a:prstGeom>
          <a:noFill/>
        </p:spPr>
        <p:txBody>
          <a:bodyPr wrap="square" lIns="91402" tIns="45700" rIns="91402" bIns="45700" rtlCol="0">
            <a:spAutoFit/>
          </a:bodyPr>
          <a:lstStyle/>
          <a:p>
            <a:pPr>
              <a:lnSpc>
                <a:spcPct val="150000"/>
              </a:lnSpc>
            </a:pPr>
            <a:r>
              <a:rPr lang="zh-CN" altLang="en-US"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基因表达系列分析</a:t>
            </a:r>
            <a:r>
              <a:rPr lang="en-US" altLang="zh-CN"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(SAGE)</a:t>
            </a:r>
            <a:r>
              <a:rPr lang="zh-CN" altLang="en-US"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rgbClr val="1F4E79"/>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大规模平行信号测序</a:t>
            </a:r>
            <a:r>
              <a:rPr lang="en-US" altLang="zh-CN"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(MPSS)</a:t>
            </a:r>
            <a:r>
              <a:rPr lang="zh-CN" altLang="en-US"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   </a:t>
            </a:r>
            <a:endParaRPr lang="en-US" altLang="zh-CN" sz="2000" b="1" dirty="0">
              <a:solidFill>
                <a:srgbClr val="1F4E79"/>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en-US" altLang="zh-CN"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rgbClr val="1F4E79"/>
                </a:solidFill>
                <a:latin typeface="Arial" panose="020B0604020202020204" pitchFamily="34" charset="0"/>
                <a:ea typeface="微软雅黑" panose="020B0503020204020204" pitchFamily="34" charset="-122"/>
                <a:cs typeface="Arial" panose="020B0604020202020204" pitchFamily="34" charset="0"/>
              </a:rPr>
              <a:t>测序技术</a:t>
            </a:r>
            <a:endParaRPr lang="en-US" altLang="zh-CN" sz="2000" b="1" dirty="0">
              <a:solidFill>
                <a:srgbClr val="1F4E79"/>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861463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596618" y="905095"/>
            <a:ext cx="4617918" cy="58037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基因芯片技术（</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gene chip</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6E8BDF83-B961-815C-74F7-C3EB7E7F71FC}"/>
              </a:ext>
            </a:extLst>
          </p:cNvPr>
          <p:cNvSpPr txBox="1"/>
          <p:nvPr/>
        </p:nvSpPr>
        <p:spPr>
          <a:xfrm>
            <a:off x="361613" y="1686725"/>
            <a:ext cx="8420773" cy="1593450"/>
          </a:xfrm>
          <a:prstGeom prst="rect">
            <a:avLst/>
          </a:prstGeom>
          <a:noFill/>
        </p:spPr>
        <p:txBody>
          <a:bodyPr wrap="square">
            <a:spAutoFit/>
          </a:bodyPr>
          <a:lstStyle/>
          <a:p>
            <a:pPr>
              <a:lnSpc>
                <a:spcPts val="3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基因芯片：</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是通过微加工技术将数以万计乃至百万计的特定序列的</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片段（基因探针）有规律地排列固定于</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2x2 cm</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的硅片、玻片等支持物上，构成一个二维的</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探针阵列，与计算机的电子芯片相似。</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3000"/>
              </a:lnSpc>
            </a:pP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B7B88F8A-85B9-CB6C-ABA2-78E2AB8DFAF4}"/>
              </a:ext>
            </a:extLst>
          </p:cNvPr>
          <p:cNvGrpSpPr/>
          <p:nvPr/>
        </p:nvGrpSpPr>
        <p:grpSpPr>
          <a:xfrm>
            <a:off x="1140728" y="3577826"/>
            <a:ext cx="7169083" cy="2375079"/>
            <a:chOff x="1140728" y="3577826"/>
            <a:chExt cx="7169083" cy="2375079"/>
          </a:xfrm>
        </p:grpSpPr>
        <p:pic>
          <p:nvPicPr>
            <p:cNvPr id="15" name="图片 14">
              <a:extLst>
                <a:ext uri="{FF2B5EF4-FFF2-40B4-BE49-F238E27FC236}">
                  <a16:creationId xmlns:a16="http://schemas.microsoft.com/office/drawing/2014/main" id="{61C48843-D327-581E-0584-4707BE4F6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728" y="3577826"/>
              <a:ext cx="6687483" cy="2133898"/>
            </a:xfrm>
            <a:prstGeom prst="rect">
              <a:avLst/>
            </a:prstGeom>
          </p:spPr>
        </p:pic>
        <p:sp>
          <p:nvSpPr>
            <p:cNvPr id="16" name="矩形 15">
              <a:extLst>
                <a:ext uri="{FF2B5EF4-FFF2-40B4-BE49-F238E27FC236}">
                  <a16:creationId xmlns:a16="http://schemas.microsoft.com/office/drawing/2014/main" id="{CF40841E-FA31-7217-DC82-374227DF010D}"/>
                </a:ext>
              </a:extLst>
            </p:cNvPr>
            <p:cNvSpPr/>
            <p:nvPr/>
          </p:nvSpPr>
          <p:spPr>
            <a:xfrm>
              <a:off x="7427495" y="5342021"/>
              <a:ext cx="882316" cy="610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843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596618" y="905095"/>
            <a:ext cx="4617918" cy="58037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基因芯片技术（</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gene chip</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6E8BDF83-B961-815C-74F7-C3EB7E7F71FC}"/>
              </a:ext>
            </a:extLst>
          </p:cNvPr>
          <p:cNvSpPr txBox="1"/>
          <p:nvPr/>
        </p:nvSpPr>
        <p:spPr>
          <a:xfrm>
            <a:off x="361613" y="1686725"/>
            <a:ext cx="8420773" cy="3519169"/>
          </a:xfrm>
          <a:prstGeom prst="rect">
            <a:avLst/>
          </a:prstGeom>
          <a:noFill/>
        </p:spPr>
        <p:txBody>
          <a:bodyPr wrap="square">
            <a:spAutoFit/>
          </a:bodyPr>
          <a:lstStyle/>
          <a:p>
            <a:pPr>
              <a:lnSpc>
                <a:spcPts val="3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芯片杂交：</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指将标记的样品分子与固定于基因芯片上的基因探针进行杂交，通过检测每个探针分子的杂交信号强度进而获取样品分子的数量和序列。</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3000"/>
              </a:lnSpc>
            </a:pP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30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基因芯片由于同时将大量探针固定于支持物上，所以可以</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一次性对样品大量序列进行检测和分析</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，从而解决了传统核酸印迹杂交（</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Southern Blotting</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和</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Northern Blotting</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等）技术操作繁杂、自动化程度低、操作序列数量少、检测效率低等不足。而且，</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通过设计不同的探针阵列、使用特定的分析方法可使该技术具有多种不同的应用价值，如基因表达谱测定、实变检测、多态性分析、基因组文库作图及杂交测序等</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52256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596618" y="905095"/>
            <a:ext cx="4617918" cy="1131808"/>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基因芯片技术流程</a:t>
            </a:r>
          </a:p>
          <a:p>
            <a:pPr marL="342900" indent="-342900">
              <a:lnSpc>
                <a:spcPct val="150000"/>
              </a:lnSpc>
              <a:buFont typeface="Wingdings" panose="05000000000000000000" pitchFamily="2" charset="2"/>
              <a:buChar char="u"/>
            </a:pP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5" name="图片 14">
            <a:extLst>
              <a:ext uri="{FF2B5EF4-FFF2-40B4-BE49-F238E27FC236}">
                <a16:creationId xmlns:a16="http://schemas.microsoft.com/office/drawing/2014/main" id="{AFDD7A76-0C6F-CE04-2E89-3CDD52CA729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41500" t="5761" r="7039" b="8624"/>
          <a:stretch/>
        </p:blipFill>
        <p:spPr>
          <a:xfrm>
            <a:off x="5900504" y="905095"/>
            <a:ext cx="2646878" cy="5871378"/>
          </a:xfrm>
          <a:prstGeom prst="rect">
            <a:avLst/>
          </a:prstGeom>
        </p:spPr>
      </p:pic>
      <p:sp>
        <p:nvSpPr>
          <p:cNvPr id="17" name="文本框 16">
            <a:extLst>
              <a:ext uri="{FF2B5EF4-FFF2-40B4-BE49-F238E27FC236}">
                <a16:creationId xmlns:a16="http://schemas.microsoft.com/office/drawing/2014/main" id="{DB716869-8676-A511-939E-476C098C5D4A}"/>
              </a:ext>
            </a:extLst>
          </p:cNvPr>
          <p:cNvSpPr txBox="1"/>
          <p:nvPr/>
        </p:nvSpPr>
        <p:spPr>
          <a:xfrm>
            <a:off x="397999" y="1672562"/>
            <a:ext cx="5067582" cy="4336444"/>
          </a:xfrm>
          <a:prstGeom prst="rect">
            <a:avLst/>
          </a:prstGeom>
          <a:noFill/>
        </p:spPr>
        <p:txBody>
          <a:bodyPr wrap="square">
            <a:spAutoFit/>
          </a:bodyPr>
          <a:lstStyle/>
          <a:p>
            <a:pPr algn="just">
              <a:lnSpc>
                <a:spcPct val="150000"/>
              </a:lnSpc>
            </a:pPr>
            <a:endParaRPr lang="en-US" altLang="zh-CN" sz="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首先将从细胞中抽提得到的</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进行荧光标记，与预先制备的含有一定数量和质量</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提取</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的尼龙膜、玻璃或金属芯片进行杂交。</a:t>
            </a:r>
            <a:endPar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芯片上某些点能与杂用荧光染料交液中荧光标记的特标记</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cDNA</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异性</a:t>
            </a:r>
            <a:r>
              <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rPr>
              <a:t>cDNA</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发生杂交结合，所发出的荧光信号与该基因表达的丰杂交度成正相关。</a:t>
            </a:r>
            <a:endPar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Arial" panose="020B0604020202020204" pitchFamily="34" charset="0"/>
              <a:buChar char="•"/>
            </a:pP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通过比较芯片上的每个位置的荧光信号强度来确定基因丰度或表达强度。</a:t>
            </a:r>
          </a:p>
        </p:txBody>
      </p:sp>
    </p:spTree>
    <p:extLst>
      <p:ext uri="{BB962C8B-B14F-4D97-AF65-F5344CB8AC3E}">
        <p14:creationId xmlns:p14="http://schemas.microsoft.com/office/powerpoint/2010/main" val="322760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596618" y="905095"/>
            <a:ext cx="4617918" cy="58037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基因芯片技术分类</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5" name="组合 14">
            <a:extLst>
              <a:ext uri="{FF2B5EF4-FFF2-40B4-BE49-F238E27FC236}">
                <a16:creationId xmlns:a16="http://schemas.microsoft.com/office/drawing/2014/main" id="{D55085E4-35B8-A970-7ED0-D4B9C072EDF2}"/>
              </a:ext>
            </a:extLst>
          </p:cNvPr>
          <p:cNvGrpSpPr/>
          <p:nvPr/>
        </p:nvGrpSpPr>
        <p:grpSpPr>
          <a:xfrm>
            <a:off x="1058388" y="1654642"/>
            <a:ext cx="7611615" cy="4519263"/>
            <a:chOff x="766192" y="1593783"/>
            <a:chExt cx="7611615" cy="4519263"/>
          </a:xfrm>
        </p:grpSpPr>
        <p:sp>
          <p:nvSpPr>
            <p:cNvPr id="16" name="文本框 15">
              <a:extLst>
                <a:ext uri="{FF2B5EF4-FFF2-40B4-BE49-F238E27FC236}">
                  <a16:creationId xmlns:a16="http://schemas.microsoft.com/office/drawing/2014/main" id="{EE86710E-B8D0-5F3C-10DC-E26671B4EF09}"/>
                </a:ext>
              </a:extLst>
            </p:cNvPr>
            <p:cNvSpPr txBox="1"/>
            <p:nvPr/>
          </p:nvSpPr>
          <p:spPr>
            <a:xfrm>
              <a:off x="766192" y="1875561"/>
              <a:ext cx="7611615" cy="3753848"/>
            </a:xfrm>
            <a:prstGeom prst="rect">
              <a:avLst/>
            </a:prstGeom>
            <a:noFill/>
          </p:spPr>
          <p:txBody>
            <a:bodyPr wrap="square">
              <a:spAutoFit/>
            </a:bodyPr>
            <a:lstStyle/>
            <a:p>
              <a:pPr marL="171450" indent="-171450" algn="just">
                <a:lnSpc>
                  <a:spcPct val="150000"/>
                </a:lnSpc>
                <a:buFont typeface="Wingdings" panose="05000000000000000000" pitchFamily="2" charset="2"/>
                <a:buChar char="ü"/>
              </a:pPr>
              <a:endParaRPr lang="en-US" altLang="zh-CN" sz="5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Wingdings" panose="05000000000000000000" pitchFamily="2" charset="2"/>
                <a:buChar char="ü"/>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按照</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载体上所添加</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DNA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种类</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的不同</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Wingdings" panose="05000000000000000000" pitchFamily="2" charset="2"/>
                <a:buChar char="ü"/>
              </a:pPr>
              <a:endParaRPr lang="zh-CN" altLang="en-US" sz="4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Wingdings" panose="05000000000000000000" pitchFamily="2" charset="2"/>
                <a:buChar char="ü"/>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按照</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载体材料</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的不同</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Wingdings" panose="05000000000000000000" pitchFamily="2" charset="2"/>
                <a:buChar char="ü"/>
              </a:pPr>
              <a:endParaRPr lang="zh-CN" altLang="en-US" sz="4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gn="just">
                <a:lnSpc>
                  <a:spcPct val="150000"/>
                </a:lnSpc>
                <a:buFont typeface="Wingdings" panose="05000000000000000000" pitchFamily="2" charset="2"/>
                <a:buChar char="ü"/>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按照</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点样方式</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的不同</a:t>
              </a:r>
            </a:p>
          </p:txBody>
        </p:sp>
        <p:grpSp>
          <p:nvGrpSpPr>
            <p:cNvPr id="18" name="组合 17">
              <a:extLst>
                <a:ext uri="{FF2B5EF4-FFF2-40B4-BE49-F238E27FC236}">
                  <a16:creationId xmlns:a16="http://schemas.microsoft.com/office/drawing/2014/main" id="{0ADEFBB0-B2EC-3AF9-96B8-EA0A8559F5EF}"/>
                </a:ext>
              </a:extLst>
            </p:cNvPr>
            <p:cNvGrpSpPr/>
            <p:nvPr/>
          </p:nvGrpSpPr>
          <p:grpSpPr>
            <a:xfrm>
              <a:off x="5087236" y="1972565"/>
              <a:ext cx="266947" cy="638283"/>
              <a:chOff x="4495571" y="2278048"/>
              <a:chExt cx="783999" cy="3097819"/>
            </a:xfrm>
          </p:grpSpPr>
          <p:cxnSp>
            <p:nvCxnSpPr>
              <p:cNvPr id="49" name="直接连接符 48">
                <a:extLst>
                  <a:ext uri="{FF2B5EF4-FFF2-40B4-BE49-F238E27FC236}">
                    <a16:creationId xmlns:a16="http://schemas.microsoft.com/office/drawing/2014/main" id="{ABAED41B-3285-7C7A-7DE5-EA0FD35524DE}"/>
                  </a:ext>
                </a:extLst>
              </p:cNvPr>
              <p:cNvCxnSpPr/>
              <p:nvPr/>
            </p:nvCxnSpPr>
            <p:spPr>
              <a:xfrm>
                <a:off x="4887684" y="2278048"/>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2911C02-8899-B671-96AD-AAE6E9FC2886}"/>
                  </a:ext>
                </a:extLst>
              </p:cNvPr>
              <p:cNvCxnSpPr/>
              <p:nvPr/>
            </p:nvCxnSpPr>
            <p:spPr>
              <a:xfrm>
                <a:off x="4887684" y="5375867"/>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F111BF4-A488-3ECB-4736-2B7E69B885A3}"/>
                  </a:ext>
                </a:extLst>
              </p:cNvPr>
              <p:cNvCxnSpPr/>
              <p:nvPr/>
            </p:nvCxnSpPr>
            <p:spPr>
              <a:xfrm>
                <a:off x="4887457" y="2278048"/>
                <a:ext cx="0" cy="309781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FBDD136-1D13-9CC7-8E05-B59C40DD2B74}"/>
                  </a:ext>
                </a:extLst>
              </p:cNvPr>
              <p:cNvCxnSpPr/>
              <p:nvPr/>
            </p:nvCxnSpPr>
            <p:spPr>
              <a:xfrm>
                <a:off x="4495571" y="3817339"/>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3C9BB933-52EA-EAE6-E039-58A72F383777}"/>
                </a:ext>
              </a:extLst>
            </p:cNvPr>
            <p:cNvSpPr txBox="1"/>
            <p:nvPr/>
          </p:nvSpPr>
          <p:spPr>
            <a:xfrm>
              <a:off x="5354106" y="1593783"/>
              <a:ext cx="1762760" cy="1230080"/>
            </a:xfrm>
            <a:prstGeom prst="rect">
              <a:avLst/>
            </a:prstGeom>
            <a:noFill/>
          </p:spPr>
          <p:txBody>
            <a:bodyPr wrap="square">
              <a:spAutoFit/>
            </a:bodyPr>
            <a:lstStyle/>
            <a:p>
              <a:pPr algn="just">
                <a:lnSpc>
                  <a:spcPct val="20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寡核苷酸芯片</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200000"/>
                </a:lnSpc>
              </a:pP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cDNA</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芯片</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7" name="组合 36">
              <a:extLst>
                <a:ext uri="{FF2B5EF4-FFF2-40B4-BE49-F238E27FC236}">
                  <a16:creationId xmlns:a16="http://schemas.microsoft.com/office/drawing/2014/main" id="{E64F44D3-3486-3F9C-96B5-F7DE055A1A9B}"/>
                </a:ext>
              </a:extLst>
            </p:cNvPr>
            <p:cNvGrpSpPr/>
            <p:nvPr/>
          </p:nvGrpSpPr>
          <p:grpSpPr>
            <a:xfrm>
              <a:off x="3570494" y="3519804"/>
              <a:ext cx="266947" cy="638283"/>
              <a:chOff x="4495571" y="2278048"/>
              <a:chExt cx="783999" cy="3097819"/>
            </a:xfrm>
          </p:grpSpPr>
          <p:cxnSp>
            <p:nvCxnSpPr>
              <p:cNvPr id="45" name="直接连接符 44">
                <a:extLst>
                  <a:ext uri="{FF2B5EF4-FFF2-40B4-BE49-F238E27FC236}">
                    <a16:creationId xmlns:a16="http://schemas.microsoft.com/office/drawing/2014/main" id="{DFC9EDEC-2E89-89F4-64B4-BA241FABE4BB}"/>
                  </a:ext>
                </a:extLst>
              </p:cNvPr>
              <p:cNvCxnSpPr/>
              <p:nvPr/>
            </p:nvCxnSpPr>
            <p:spPr>
              <a:xfrm>
                <a:off x="4887684" y="2278048"/>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2DED10D-21E9-1765-8CCF-3901DE4934A9}"/>
                  </a:ext>
                </a:extLst>
              </p:cNvPr>
              <p:cNvCxnSpPr/>
              <p:nvPr/>
            </p:nvCxnSpPr>
            <p:spPr>
              <a:xfrm>
                <a:off x="4887684" y="5375867"/>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4FA98EF-B4C7-C785-0FEA-1EAC10B2AF6A}"/>
                  </a:ext>
                </a:extLst>
              </p:cNvPr>
              <p:cNvCxnSpPr/>
              <p:nvPr/>
            </p:nvCxnSpPr>
            <p:spPr>
              <a:xfrm>
                <a:off x="4887457" y="2278048"/>
                <a:ext cx="0" cy="309781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5398C70-ADB1-ADFB-D243-D4EF40DF2FE1}"/>
                  </a:ext>
                </a:extLst>
              </p:cNvPr>
              <p:cNvCxnSpPr/>
              <p:nvPr/>
            </p:nvCxnSpPr>
            <p:spPr>
              <a:xfrm>
                <a:off x="4495571" y="3817339"/>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01EE80A0-E8F1-C611-1B1D-2B242E275559}"/>
                </a:ext>
              </a:extLst>
            </p:cNvPr>
            <p:cNvSpPr txBox="1"/>
            <p:nvPr/>
          </p:nvSpPr>
          <p:spPr>
            <a:xfrm>
              <a:off x="3837364" y="3141022"/>
              <a:ext cx="1762760" cy="1230080"/>
            </a:xfrm>
            <a:prstGeom prst="rect">
              <a:avLst/>
            </a:prstGeom>
            <a:noFill/>
          </p:spPr>
          <p:txBody>
            <a:bodyPr wrap="square">
              <a:spAutoFit/>
            </a:bodyPr>
            <a:lstStyle/>
            <a:p>
              <a:pPr algn="just">
                <a:lnSpc>
                  <a:spcPct val="20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无机材料</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20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有机材料</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9" name="组合 38">
              <a:extLst>
                <a:ext uri="{FF2B5EF4-FFF2-40B4-BE49-F238E27FC236}">
                  <a16:creationId xmlns:a16="http://schemas.microsoft.com/office/drawing/2014/main" id="{507878C6-4D02-2BF7-9D2E-0FB49583944E}"/>
                </a:ext>
              </a:extLst>
            </p:cNvPr>
            <p:cNvGrpSpPr/>
            <p:nvPr/>
          </p:nvGrpSpPr>
          <p:grpSpPr>
            <a:xfrm>
              <a:off x="3524143" y="4998724"/>
              <a:ext cx="266947" cy="912459"/>
              <a:chOff x="4495571" y="2278048"/>
              <a:chExt cx="783999" cy="3097819"/>
            </a:xfrm>
          </p:grpSpPr>
          <p:cxnSp>
            <p:nvCxnSpPr>
              <p:cNvPr id="41" name="直接连接符 40">
                <a:extLst>
                  <a:ext uri="{FF2B5EF4-FFF2-40B4-BE49-F238E27FC236}">
                    <a16:creationId xmlns:a16="http://schemas.microsoft.com/office/drawing/2014/main" id="{8521213A-84A6-C9AC-A4B4-7039FE629BCA}"/>
                  </a:ext>
                </a:extLst>
              </p:cNvPr>
              <p:cNvCxnSpPr/>
              <p:nvPr/>
            </p:nvCxnSpPr>
            <p:spPr>
              <a:xfrm>
                <a:off x="4887684" y="2278048"/>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630D226-8E0B-061D-0BB4-3CDFFD2BF39E}"/>
                  </a:ext>
                </a:extLst>
              </p:cNvPr>
              <p:cNvCxnSpPr/>
              <p:nvPr/>
            </p:nvCxnSpPr>
            <p:spPr>
              <a:xfrm>
                <a:off x="4887684" y="5375867"/>
                <a:ext cx="39188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BA951B3-9FAE-FAEC-76E9-AFEEFE01F3BB}"/>
                  </a:ext>
                </a:extLst>
              </p:cNvPr>
              <p:cNvCxnSpPr/>
              <p:nvPr/>
            </p:nvCxnSpPr>
            <p:spPr>
              <a:xfrm>
                <a:off x="4887457" y="2278048"/>
                <a:ext cx="0" cy="309781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444EC19-8977-E2F9-AC65-34388BA74AFC}"/>
                  </a:ext>
                </a:extLst>
              </p:cNvPr>
              <p:cNvCxnSpPr>
                <a:cxnSpLocks/>
              </p:cNvCxnSpPr>
              <p:nvPr/>
            </p:nvCxnSpPr>
            <p:spPr>
              <a:xfrm>
                <a:off x="4495571" y="3817338"/>
                <a:ext cx="78377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7D063067-52AA-8219-0FE8-C660C3A2615D}"/>
                </a:ext>
              </a:extLst>
            </p:cNvPr>
            <p:cNvSpPr txBox="1"/>
            <p:nvPr/>
          </p:nvSpPr>
          <p:spPr>
            <a:xfrm>
              <a:off x="3791012" y="4690605"/>
              <a:ext cx="2670867" cy="1422441"/>
            </a:xfrm>
            <a:prstGeom prst="rect">
              <a:avLst/>
            </a:prstGeom>
            <a:noFill/>
          </p:spPr>
          <p:txBody>
            <a:bodyPr wrap="square">
              <a:spAutoFit/>
            </a:bodyPr>
            <a:lstStyle/>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原位合成芯片</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微矩阵芯片</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电定位芯片</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132422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596618" y="905095"/>
            <a:ext cx="4617918" cy="58037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基因芯片技术分类</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17" name="表格 18">
            <a:extLst>
              <a:ext uri="{FF2B5EF4-FFF2-40B4-BE49-F238E27FC236}">
                <a16:creationId xmlns:a16="http://schemas.microsoft.com/office/drawing/2014/main" id="{35AEA280-4209-A93E-3DB1-3164AAB2C7D1}"/>
              </a:ext>
            </a:extLst>
          </p:cNvPr>
          <p:cNvGraphicFramePr>
            <a:graphicFrameLocks noGrp="1"/>
          </p:cNvGraphicFramePr>
          <p:nvPr>
            <p:extLst>
              <p:ext uri="{D42A27DB-BD31-4B8C-83A1-F6EECF244321}">
                <p14:modId xmlns:p14="http://schemas.microsoft.com/office/powerpoint/2010/main" val="835817178"/>
              </p:ext>
            </p:extLst>
          </p:nvPr>
        </p:nvGraphicFramePr>
        <p:xfrm>
          <a:off x="476434" y="1979645"/>
          <a:ext cx="8191131" cy="4061490"/>
        </p:xfrm>
        <a:graphic>
          <a:graphicData uri="http://schemas.openxmlformats.org/drawingml/2006/table">
            <a:tbl>
              <a:tblPr firstRow="1" bandRow="1">
                <a:tableStyleId>{5C22544A-7EE6-4342-B048-85BDC9FD1C3A}</a:tableStyleId>
              </a:tblPr>
              <a:tblGrid>
                <a:gridCol w="2730377">
                  <a:extLst>
                    <a:ext uri="{9D8B030D-6E8A-4147-A177-3AD203B41FA5}">
                      <a16:colId xmlns:a16="http://schemas.microsoft.com/office/drawing/2014/main" val="1747691604"/>
                    </a:ext>
                  </a:extLst>
                </a:gridCol>
                <a:gridCol w="2730377">
                  <a:extLst>
                    <a:ext uri="{9D8B030D-6E8A-4147-A177-3AD203B41FA5}">
                      <a16:colId xmlns:a16="http://schemas.microsoft.com/office/drawing/2014/main" val="3802122033"/>
                    </a:ext>
                  </a:extLst>
                </a:gridCol>
                <a:gridCol w="2730377">
                  <a:extLst>
                    <a:ext uri="{9D8B030D-6E8A-4147-A177-3AD203B41FA5}">
                      <a16:colId xmlns:a16="http://schemas.microsoft.com/office/drawing/2014/main" val="996827379"/>
                    </a:ext>
                  </a:extLst>
                </a:gridCol>
              </a:tblGrid>
              <a:tr h="651260">
                <a:tc>
                  <a:txBody>
                    <a:bodyPr/>
                    <a:lstStyle/>
                    <a:p>
                      <a:pPr algn="ctr">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分类</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cDNA</a:t>
                      </a: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芯片</a:t>
                      </a:r>
                      <a:endPar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寡核苷酸芯片</a:t>
                      </a:r>
                      <a:endPar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txBody>
                  <a:tcPr marL="129820" marR="129820" marT="64910" marB="64910"/>
                </a:tc>
                <a:extLst>
                  <a:ext uri="{0D108BD9-81ED-4DB2-BD59-A6C34878D82A}">
                    <a16:rowId xmlns:a16="http://schemas.microsoft.com/office/drawing/2014/main" val="1828477913"/>
                  </a:ext>
                </a:extLst>
              </a:tr>
              <a:tr h="682046">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测量技术</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双色杂交</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单色杂交</a:t>
                      </a:r>
                    </a:p>
                  </a:txBody>
                  <a:tcPr marL="129820" marR="129820" marT="64910" marB="64910"/>
                </a:tc>
                <a:extLst>
                  <a:ext uri="{0D108BD9-81ED-4DB2-BD59-A6C34878D82A}">
                    <a16:rowId xmlns:a16="http://schemas.microsoft.com/office/drawing/2014/main" val="2596238831"/>
                  </a:ext>
                </a:extLst>
              </a:tr>
              <a:tr h="682046">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测量结果</a:t>
                      </a:r>
                    </a:p>
                  </a:txBody>
                  <a:tcPr marL="129820" marR="129820" marT="64910" marB="64910"/>
                </a:tc>
                <a:tc>
                  <a:txBody>
                    <a:bodyPr/>
                    <a:lstStyle/>
                    <a:p>
                      <a:pPr algn="ctr">
                        <a:lnSpc>
                          <a:spcPct val="150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相对值</a:t>
                      </a:r>
                    </a:p>
                  </a:txBody>
                  <a:tcPr marL="129820" marR="129820" marT="64910" marB="64910"/>
                </a:tc>
                <a:tc>
                  <a:txBody>
                    <a:bodyPr/>
                    <a:lstStyle/>
                    <a:p>
                      <a:pPr algn="ctr">
                        <a:lnSpc>
                          <a:spcPct val="150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绝对表达值</a:t>
                      </a:r>
                    </a:p>
                  </a:txBody>
                  <a:tcPr marL="129820" marR="129820" marT="64910" marB="64910"/>
                </a:tc>
                <a:extLst>
                  <a:ext uri="{0D108BD9-81ED-4DB2-BD59-A6C34878D82A}">
                    <a16:rowId xmlns:a16="http://schemas.microsoft.com/office/drawing/2014/main" val="3250595509"/>
                  </a:ext>
                </a:extLst>
              </a:tr>
              <a:tr h="682046">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价格</a:t>
                      </a:r>
                    </a:p>
                  </a:txBody>
                  <a:tcPr marL="129820" marR="129820" marT="64910" marB="64910"/>
                </a:tc>
                <a:tc>
                  <a:txBody>
                    <a:bodyPr/>
                    <a:lstStyle/>
                    <a:p>
                      <a:pPr algn="ctr">
                        <a:lnSpc>
                          <a:spcPct val="150000"/>
                        </a:lnSpc>
                      </a:pPr>
                      <a:r>
                        <a:rPr lang="en-US" altLang="zh-CN"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$ 50-200</a:t>
                      </a:r>
                      <a:endPar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endParaRPr>
                    </a:p>
                  </a:txBody>
                  <a:tcPr marL="129820" marR="129820" marT="64910" marB="64910"/>
                </a:tc>
                <a:tc>
                  <a:txBody>
                    <a:bodyPr/>
                    <a:lstStyle/>
                    <a:p>
                      <a:pPr algn="ctr">
                        <a:lnSpc>
                          <a:spcPct val="150000"/>
                        </a:lnSpc>
                      </a:pPr>
                      <a:r>
                        <a:rPr lang="en-US" altLang="zh-CN"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$200-500</a:t>
                      </a:r>
                      <a:endPar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endParaRPr>
                    </a:p>
                  </a:txBody>
                  <a:tcPr marL="129820" marR="129820" marT="64910" marB="64910"/>
                </a:tc>
                <a:extLst>
                  <a:ext uri="{0D108BD9-81ED-4DB2-BD59-A6C34878D82A}">
                    <a16:rowId xmlns:a16="http://schemas.microsoft.com/office/drawing/2014/main" val="1507129950"/>
                  </a:ext>
                </a:extLst>
              </a:tr>
              <a:tr h="682046">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可靠性</a:t>
                      </a:r>
                    </a:p>
                  </a:txBody>
                  <a:tcPr marL="129820" marR="129820" marT="64910" marB="64910"/>
                </a:tc>
                <a:tc>
                  <a:txBody>
                    <a:bodyPr/>
                    <a:lstStyle/>
                    <a:p>
                      <a:pPr algn="ctr">
                        <a:lnSpc>
                          <a:spcPct val="150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低</a:t>
                      </a:r>
                    </a:p>
                  </a:txBody>
                  <a:tcPr marL="129820" marR="129820" marT="64910" marB="64910"/>
                </a:tc>
                <a:tc>
                  <a:txBody>
                    <a:bodyPr/>
                    <a:lstStyle/>
                    <a:p>
                      <a:pPr algn="ctr">
                        <a:lnSpc>
                          <a:spcPct val="150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高</a:t>
                      </a:r>
                    </a:p>
                  </a:txBody>
                  <a:tcPr marL="129820" marR="129820" marT="64910" marB="64910"/>
                </a:tc>
                <a:extLst>
                  <a:ext uri="{0D108BD9-81ED-4DB2-BD59-A6C34878D82A}">
                    <a16:rowId xmlns:a16="http://schemas.microsoft.com/office/drawing/2014/main" val="728405712"/>
                  </a:ext>
                </a:extLst>
              </a:tr>
              <a:tr h="682046">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灵活性</a:t>
                      </a:r>
                    </a:p>
                  </a:txBody>
                  <a:tcPr marL="129820" marR="129820" marT="64910" marB="64910"/>
                </a:tc>
                <a:tc>
                  <a:txBody>
                    <a:bodyPr/>
                    <a:lstStyle/>
                    <a:p>
                      <a:pPr algn="ctr">
                        <a:lnSpc>
                          <a:spcPct val="150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好</a:t>
                      </a:r>
                    </a:p>
                  </a:txBody>
                  <a:tcPr marL="129820" marR="129820" marT="64910" marB="64910"/>
                </a:tc>
                <a:tc>
                  <a:txBody>
                    <a:bodyPr/>
                    <a:lstStyle/>
                    <a:p>
                      <a:pPr algn="ctr">
                        <a:lnSpc>
                          <a:spcPct val="150000"/>
                        </a:lnSpc>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差</a:t>
                      </a:r>
                    </a:p>
                  </a:txBody>
                  <a:tcPr marL="129820" marR="129820" marT="64910" marB="64910"/>
                </a:tc>
                <a:extLst>
                  <a:ext uri="{0D108BD9-81ED-4DB2-BD59-A6C34878D82A}">
                    <a16:rowId xmlns:a16="http://schemas.microsoft.com/office/drawing/2014/main" val="1354844901"/>
                  </a:ext>
                </a:extLst>
              </a:tr>
            </a:tbl>
          </a:graphicData>
        </a:graphic>
      </p:graphicFrame>
    </p:spTree>
    <p:extLst>
      <p:ext uri="{BB962C8B-B14F-4D97-AF65-F5344CB8AC3E}">
        <p14:creationId xmlns:p14="http://schemas.microsoft.com/office/powerpoint/2010/main" val="120477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632998" y="1011326"/>
            <a:ext cx="8060835" cy="58037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基于杂交技术的特点</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ED327F67-D329-4CA3-281B-793C67E1BBB3}"/>
              </a:ext>
            </a:extLst>
          </p:cNvPr>
          <p:cNvSpPr txBox="1"/>
          <p:nvPr/>
        </p:nvSpPr>
        <p:spPr>
          <a:xfrm>
            <a:off x="541582" y="1562848"/>
            <a:ext cx="8060835" cy="4238556"/>
          </a:xfrm>
          <a:prstGeom prst="rect">
            <a:avLst/>
          </a:prstGeom>
          <a:noFill/>
        </p:spPr>
        <p:txBody>
          <a:bodyPr wrap="square" lIns="91402" tIns="45700" rIns="91402" bIns="45700" rtlCol="0">
            <a:spAutoFit/>
          </a:bodyPr>
          <a:lstStyle/>
          <a:p>
            <a:pPr algn="just">
              <a:lnSpc>
                <a:spcPct val="150000"/>
              </a:lnSpc>
            </a:pP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基于杂交技术的</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芯片技术</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只适用于检测已知序列</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，却</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无法捕获新的</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endParaRPr lang="en-US" altLang="zh-CN" sz="1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杂交技术</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灵敏度有限</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，对于低丰度的</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，微阵列技术难以检测，也无法捕获到目的基因</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表达水平的微小变化。</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endParaRPr lang="en-US" altLang="zh-CN" sz="1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技术成本昂贵、复杂、检测灵敏度较低、重复性差、分析泛围较   狭窄等</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。这些问题主要表现在样品的制备、探针合成与固定、分子的标记、数据的读取与分析等几个方面。</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807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B74F44-55DF-4775-8B6B-44BFC4EB7F25}"/>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6" name="组合 5">
            <a:extLst>
              <a:ext uri="{FF2B5EF4-FFF2-40B4-BE49-F238E27FC236}">
                <a16:creationId xmlns:a16="http://schemas.microsoft.com/office/drawing/2014/main" id="{D331D409-C0E2-4D97-8905-495E7DC767C8}"/>
              </a:ext>
            </a:extLst>
          </p:cNvPr>
          <p:cNvGrpSpPr/>
          <p:nvPr/>
        </p:nvGrpSpPr>
        <p:grpSpPr>
          <a:xfrm>
            <a:off x="251902" y="157386"/>
            <a:ext cx="887938" cy="585582"/>
            <a:chOff x="562441" y="531294"/>
            <a:chExt cx="2322326" cy="1531540"/>
          </a:xfrm>
        </p:grpSpPr>
        <p:sp>
          <p:nvSpPr>
            <p:cNvPr id="7" name="圆角矩形 65">
              <a:extLst>
                <a:ext uri="{FF2B5EF4-FFF2-40B4-BE49-F238E27FC236}">
                  <a16:creationId xmlns:a16="http://schemas.microsoft.com/office/drawing/2014/main" id="{9ECEEE58-7B74-4B3B-9A4E-200C4330DDBF}"/>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88261C39-80F8-495E-B26E-C0A68D568232}"/>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8A35879D-42AD-4C7B-A281-1DBAC75F7AA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5C8038DD-5867-4E07-9150-ED47AE04AB39}"/>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55617C67-BCBD-4081-A969-A768986A2C5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1321B250-9B7A-479D-B79A-11EA501D1D5E}"/>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cxnSp>
        <p:nvCxnSpPr>
          <p:cNvPr id="13" name="直接连接符 12">
            <a:extLst>
              <a:ext uri="{FF2B5EF4-FFF2-40B4-BE49-F238E27FC236}">
                <a16:creationId xmlns:a16="http://schemas.microsoft.com/office/drawing/2014/main" id="{1BB38661-13D5-404F-8B0E-89F8B2FF52C0}"/>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2E21A3D-7C7E-41CC-B227-36ACFBF7E97B}"/>
              </a:ext>
            </a:extLst>
          </p:cNvPr>
          <p:cNvSpPr txBox="1"/>
          <p:nvPr/>
        </p:nvSpPr>
        <p:spPr>
          <a:xfrm>
            <a:off x="3669198" y="4075625"/>
            <a:ext cx="5117353" cy="1884065"/>
          </a:xfrm>
          <a:prstGeom prst="rect">
            <a:avLst/>
          </a:prstGeom>
          <a:noFill/>
        </p:spPr>
        <p:txBody>
          <a:bodyPr wrap="square" lIns="91402" tIns="45700" rIns="91402" bIns="45700" rtlCol="0">
            <a:spAutoFit/>
          </a:bodyPr>
          <a:lstStyle/>
          <a:p>
            <a:pPr>
              <a:lnSpc>
                <a:spcPct val="150000"/>
              </a:lnSpc>
              <a:buClr>
                <a:srgbClr val="002060"/>
              </a:buClr>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是指一个活细胞或特定组织在某一发育阶段或功能状态下所能转录出来的所有</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，即从基因组</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转录的基因总和，也称为表达谱。</a:t>
            </a:r>
          </a:p>
        </p:txBody>
      </p:sp>
      <p:grpSp>
        <p:nvGrpSpPr>
          <p:cNvPr id="2" name="组合 1">
            <a:extLst>
              <a:ext uri="{FF2B5EF4-FFF2-40B4-BE49-F238E27FC236}">
                <a16:creationId xmlns:a16="http://schemas.microsoft.com/office/drawing/2014/main" id="{A0139B7F-C05C-46F2-A1EE-1C8F4A35813B}"/>
              </a:ext>
            </a:extLst>
          </p:cNvPr>
          <p:cNvGrpSpPr/>
          <p:nvPr/>
        </p:nvGrpSpPr>
        <p:grpSpPr>
          <a:xfrm>
            <a:off x="183757" y="2479546"/>
            <a:ext cx="3451437" cy="2247251"/>
            <a:chOff x="-1183945" y="2386784"/>
            <a:chExt cx="5112820" cy="3328987"/>
          </a:xfrm>
          <a:solidFill>
            <a:schemeClr val="accent5">
              <a:lumMod val="75000"/>
            </a:schemeClr>
          </a:solidFill>
        </p:grpSpPr>
        <p:grpSp>
          <p:nvGrpSpPr>
            <p:cNvPr id="15" name="网线">
              <a:extLst>
                <a:ext uri="{FF2B5EF4-FFF2-40B4-BE49-F238E27FC236}">
                  <a16:creationId xmlns:a16="http://schemas.microsoft.com/office/drawing/2014/main" id="{C1957184-666D-4A53-855C-857B04787824}"/>
                </a:ext>
              </a:extLst>
            </p:cNvPr>
            <p:cNvGrpSpPr/>
            <p:nvPr/>
          </p:nvGrpSpPr>
          <p:grpSpPr bwMode="auto">
            <a:xfrm>
              <a:off x="-1183945" y="2386784"/>
              <a:ext cx="3163888" cy="3328987"/>
              <a:chOff x="1937437" y="1332541"/>
              <a:chExt cx="3986578" cy="4192919"/>
            </a:xfrm>
            <a:grpFill/>
          </p:grpSpPr>
          <p:sp>
            <p:nvSpPr>
              <p:cNvPr id="16" name="Line 16">
                <a:extLst>
                  <a:ext uri="{FF2B5EF4-FFF2-40B4-BE49-F238E27FC236}">
                    <a16:creationId xmlns:a16="http://schemas.microsoft.com/office/drawing/2014/main" id="{77BA080C-8716-427B-818E-D89E1B14DC84}"/>
                  </a:ext>
                </a:extLst>
              </p:cNvPr>
              <p:cNvSpPr>
                <a:spLocks noChangeShapeType="1"/>
              </p:cNvSpPr>
              <p:nvPr/>
            </p:nvSpPr>
            <p:spPr bwMode="gray">
              <a:xfrm>
                <a:off x="1937437" y="3430000"/>
                <a:ext cx="3986578" cy="0"/>
              </a:xfrm>
              <a:prstGeom prst="line">
                <a:avLst/>
              </a:prstGeom>
              <a:grpFill/>
              <a:ln w="2857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7" name="Line 17">
                <a:extLst>
                  <a:ext uri="{FF2B5EF4-FFF2-40B4-BE49-F238E27FC236}">
                    <a16:creationId xmlns:a16="http://schemas.microsoft.com/office/drawing/2014/main" id="{D429FB2B-03DA-4FA5-8ACF-EEFCAA388592}"/>
                  </a:ext>
                </a:extLst>
              </p:cNvPr>
              <p:cNvSpPr>
                <a:spLocks noChangeShapeType="1"/>
              </p:cNvSpPr>
              <p:nvPr/>
            </p:nvSpPr>
            <p:spPr bwMode="gray">
              <a:xfrm>
                <a:off x="3931726" y="1332541"/>
                <a:ext cx="0" cy="4192919"/>
              </a:xfrm>
              <a:prstGeom prst="line">
                <a:avLst/>
              </a:prstGeom>
              <a:grpFill/>
              <a:ln w="2857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8" name="Oval 10">
                <a:extLst>
                  <a:ext uri="{FF2B5EF4-FFF2-40B4-BE49-F238E27FC236}">
                    <a16:creationId xmlns:a16="http://schemas.microsoft.com/office/drawing/2014/main" id="{00FBE0F0-BEBA-4D4B-AA0B-7736BF0D6A6D}"/>
                  </a:ext>
                </a:extLst>
              </p:cNvPr>
              <p:cNvSpPr>
                <a:spLocks noChangeArrowheads="1"/>
              </p:cNvSpPr>
              <p:nvPr/>
            </p:nvSpPr>
            <p:spPr bwMode="gray">
              <a:xfrm>
                <a:off x="2333494" y="1808418"/>
                <a:ext cx="3192462" cy="3217170"/>
              </a:xfrm>
              <a:prstGeom prst="ellipse">
                <a:avLst/>
              </a:prstGeom>
              <a:grpFill/>
              <a:ln w="9525">
                <a:solidFill>
                  <a:schemeClr val="accent6">
                    <a:lumMod val="75000"/>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19" name="Oval 15">
                <a:extLst>
                  <a:ext uri="{FF2B5EF4-FFF2-40B4-BE49-F238E27FC236}">
                    <a16:creationId xmlns:a16="http://schemas.microsoft.com/office/drawing/2014/main" id="{427137C7-4ED4-4DE2-85FC-E33260A6AB49}"/>
                  </a:ext>
                </a:extLst>
              </p:cNvPr>
              <p:cNvSpPr>
                <a:spLocks noChangeArrowheads="1"/>
              </p:cNvSpPr>
              <p:nvPr/>
            </p:nvSpPr>
            <p:spPr bwMode="auto">
              <a:xfrm>
                <a:off x="2135466" y="1600472"/>
                <a:ext cx="3608523" cy="3645060"/>
              </a:xfrm>
              <a:prstGeom prst="ellipse">
                <a:avLst/>
              </a:prstGeom>
              <a:grpFill/>
              <a:ln w="19050">
                <a:solidFill>
                  <a:schemeClr val="accent6">
                    <a:alpha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nvGrpSpPr>
            <p:cNvPr id="20" name="标题">
              <a:extLst>
                <a:ext uri="{FF2B5EF4-FFF2-40B4-BE49-F238E27FC236}">
                  <a16:creationId xmlns:a16="http://schemas.microsoft.com/office/drawing/2014/main" id="{D9513D56-D803-4106-B935-993FD4855A1D}"/>
                </a:ext>
              </a:extLst>
            </p:cNvPr>
            <p:cNvGrpSpPr/>
            <p:nvPr/>
          </p:nvGrpSpPr>
          <p:grpSpPr bwMode="auto">
            <a:xfrm>
              <a:off x="-668147" y="2986360"/>
              <a:ext cx="2117958" cy="2160256"/>
              <a:chOff x="579" y="1589"/>
              <a:chExt cx="1358" cy="1358"/>
            </a:xfrm>
            <a:grpFill/>
          </p:grpSpPr>
          <p:sp>
            <p:nvSpPr>
              <p:cNvPr id="21" name="Oval 12">
                <a:extLst>
                  <a:ext uri="{FF2B5EF4-FFF2-40B4-BE49-F238E27FC236}">
                    <a16:creationId xmlns:a16="http://schemas.microsoft.com/office/drawing/2014/main" id="{97ACF943-F0FA-4489-B171-5B8EFC08FC44}"/>
                  </a:ext>
                </a:extLst>
              </p:cNvPr>
              <p:cNvSpPr>
                <a:spLocks noChangeArrowheads="1"/>
              </p:cNvSpPr>
              <p:nvPr/>
            </p:nvSpPr>
            <p:spPr bwMode="gray">
              <a:xfrm>
                <a:off x="579" y="1589"/>
                <a:ext cx="1358" cy="1358"/>
              </a:xfrm>
              <a:prstGeom prst="ellipse">
                <a:avLst/>
              </a:prstGeom>
              <a:grpFill/>
              <a:ln w="38100">
                <a:solidFill>
                  <a:srgbClr val="F8F8F8"/>
                </a:solidFill>
                <a:rou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22" name="Oval 13">
                <a:extLst>
                  <a:ext uri="{FF2B5EF4-FFF2-40B4-BE49-F238E27FC236}">
                    <a16:creationId xmlns:a16="http://schemas.microsoft.com/office/drawing/2014/main" id="{A005A1B5-89C8-4467-BA18-BD9EAF93569F}"/>
                  </a:ext>
                </a:extLst>
              </p:cNvPr>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23" name="Oval 14">
                <a:extLst>
                  <a:ext uri="{FF2B5EF4-FFF2-40B4-BE49-F238E27FC236}">
                    <a16:creationId xmlns:a16="http://schemas.microsoft.com/office/drawing/2014/main" id="{8D0A6DB0-B3AD-4E62-8DDB-FBC4C82D45EE}"/>
                  </a:ext>
                </a:extLst>
              </p:cNvPr>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4400" b="1" kern="0" dirty="0">
                    <a:solidFill>
                      <a:srgbClr val="FFFFFF"/>
                    </a:solidFill>
                  </a:rPr>
                  <a:t>概念</a:t>
                </a:r>
              </a:p>
            </p:txBody>
          </p:sp>
        </p:grpSp>
        <p:sp>
          <p:nvSpPr>
            <p:cNvPr id="25" name="文本4">
              <a:extLst>
                <a:ext uri="{FF2B5EF4-FFF2-40B4-BE49-F238E27FC236}">
                  <a16:creationId xmlns:a16="http://schemas.microsoft.com/office/drawing/2014/main" id="{A68C8843-F485-4A7A-A5F4-68EC3EE5ABA1}"/>
                </a:ext>
              </a:extLst>
            </p:cNvPr>
            <p:cNvSpPr>
              <a:spLocks noChangeArrowheads="1"/>
            </p:cNvSpPr>
            <p:nvPr/>
          </p:nvSpPr>
          <p:spPr bwMode="black">
            <a:xfrm>
              <a:off x="1843418" y="4456072"/>
              <a:ext cx="2075477" cy="655675"/>
            </a:xfrm>
            <a:prstGeom prst="rect">
              <a:avLst/>
            </a:prstGeom>
            <a:grpFill/>
            <a:ln>
              <a:noFill/>
            </a:ln>
            <a:effectLst/>
          </p:spPr>
          <p:txBody>
            <a:bodyPr wrap="square" lIns="72576" tIns="36288" rIns="72576" bIns="36288" anchor="ctr">
              <a:spAutoFit/>
            </a:bodyPr>
            <a:lstStyle/>
            <a:p>
              <a:pPr>
                <a:defRPr/>
              </a:pPr>
              <a:r>
                <a:rPr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狭义概念</a:t>
              </a:r>
              <a:endParaRPr lang="en-US" altLang="zh-CN" sz="2400" kern="0" dirty="0">
                <a:solidFill>
                  <a:schemeClr val="bg1"/>
                </a:solidFill>
              </a:endParaRPr>
            </a:p>
          </p:txBody>
        </p:sp>
        <p:sp>
          <p:nvSpPr>
            <p:cNvPr id="26" name="文本2">
              <a:extLst>
                <a:ext uri="{FF2B5EF4-FFF2-40B4-BE49-F238E27FC236}">
                  <a16:creationId xmlns:a16="http://schemas.microsoft.com/office/drawing/2014/main" id="{A5240F8F-5250-4668-B259-3765F50AE36C}"/>
                </a:ext>
              </a:extLst>
            </p:cNvPr>
            <p:cNvSpPr>
              <a:spLocks noChangeArrowheads="1"/>
            </p:cNvSpPr>
            <p:nvPr/>
          </p:nvSpPr>
          <p:spPr bwMode="black">
            <a:xfrm>
              <a:off x="1848179" y="3041610"/>
              <a:ext cx="2080696" cy="655675"/>
            </a:xfrm>
            <a:prstGeom prst="rect">
              <a:avLst/>
            </a:prstGeom>
            <a:grpFill/>
            <a:ln>
              <a:noFill/>
            </a:ln>
            <a:effectLst/>
          </p:spPr>
          <p:txBody>
            <a:bodyPr wrap="square" lIns="72576" tIns="36288" rIns="72576" bIns="36288" anchor="ctr">
              <a:spAutoFit/>
            </a:bodyPr>
            <a:lstStyle/>
            <a:p>
              <a:pPr>
                <a:defRPr/>
              </a:pPr>
              <a:r>
                <a:rPr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广义概念</a:t>
              </a:r>
              <a:endParaRPr lang="en-US" altLang="zh-CN" sz="2400" b="1" kern="0" dirty="0">
                <a:solidFill>
                  <a:schemeClr val="bg1"/>
                </a:solidFill>
              </a:endParaRPr>
            </a:p>
          </p:txBody>
        </p:sp>
        <p:grpSp>
          <p:nvGrpSpPr>
            <p:cNvPr id="31" name="圆圈2">
              <a:extLst>
                <a:ext uri="{FF2B5EF4-FFF2-40B4-BE49-F238E27FC236}">
                  <a16:creationId xmlns:a16="http://schemas.microsoft.com/office/drawing/2014/main" id="{460DECEC-E41D-45FB-97D8-6D68EE841A5A}"/>
                </a:ext>
              </a:extLst>
            </p:cNvPr>
            <p:cNvGrpSpPr/>
            <p:nvPr/>
          </p:nvGrpSpPr>
          <p:grpSpPr bwMode="auto">
            <a:xfrm>
              <a:off x="1538885" y="3212565"/>
              <a:ext cx="302565" cy="302549"/>
              <a:chOff x="2928" y="2208"/>
              <a:chExt cx="262" cy="262"/>
            </a:xfrm>
            <a:grpFill/>
          </p:grpSpPr>
          <p:sp>
            <p:nvSpPr>
              <p:cNvPr id="32" name="Oval 28">
                <a:extLst>
                  <a:ext uri="{FF2B5EF4-FFF2-40B4-BE49-F238E27FC236}">
                    <a16:creationId xmlns:a16="http://schemas.microsoft.com/office/drawing/2014/main" id="{2962D5DB-A5BD-4223-B0E1-0F827C9BCFF7}"/>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3" name="Oval 29">
                <a:extLst>
                  <a:ext uri="{FF2B5EF4-FFF2-40B4-BE49-F238E27FC236}">
                    <a16:creationId xmlns:a16="http://schemas.microsoft.com/office/drawing/2014/main" id="{9DAD8A3B-8D56-4ECC-8E93-6BFF84CE8125}"/>
                  </a:ext>
                </a:extLst>
              </p:cNvPr>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nvGrpSpPr>
            <p:cNvPr id="37" name="圆圈4">
              <a:extLst>
                <a:ext uri="{FF2B5EF4-FFF2-40B4-BE49-F238E27FC236}">
                  <a16:creationId xmlns:a16="http://schemas.microsoft.com/office/drawing/2014/main" id="{FF6ABEF4-ACF5-4D9E-9B70-71BAA37E2E2D}"/>
                </a:ext>
              </a:extLst>
            </p:cNvPr>
            <p:cNvGrpSpPr/>
            <p:nvPr/>
          </p:nvGrpSpPr>
          <p:grpSpPr bwMode="auto">
            <a:xfrm>
              <a:off x="1530402" y="4623518"/>
              <a:ext cx="302565" cy="302549"/>
              <a:chOff x="2928" y="2208"/>
              <a:chExt cx="262" cy="262"/>
            </a:xfrm>
            <a:grpFill/>
          </p:grpSpPr>
          <p:sp>
            <p:nvSpPr>
              <p:cNvPr id="38" name="Oval 34">
                <a:extLst>
                  <a:ext uri="{FF2B5EF4-FFF2-40B4-BE49-F238E27FC236}">
                    <a16:creationId xmlns:a16="http://schemas.microsoft.com/office/drawing/2014/main" id="{816F77A9-8FEE-4332-85C5-B4EA8C0E02AA}"/>
                  </a:ext>
                </a:extLst>
              </p:cNvPr>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sp>
            <p:nvSpPr>
              <p:cNvPr id="39" name="Oval 35">
                <a:extLst>
                  <a:ext uri="{FF2B5EF4-FFF2-40B4-BE49-F238E27FC236}">
                    <a16:creationId xmlns:a16="http://schemas.microsoft.com/office/drawing/2014/main" id="{9DBC3893-EF4E-4797-86FD-FFA474D01174}"/>
                  </a:ext>
                </a:extLst>
              </p:cNvPr>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endParaRPr>
              </a:p>
            </p:txBody>
          </p:sp>
        </p:grpSp>
      </p:grpSp>
      <p:sp>
        <p:nvSpPr>
          <p:cNvPr id="43" name="文本框 42">
            <a:extLst>
              <a:ext uri="{FF2B5EF4-FFF2-40B4-BE49-F238E27FC236}">
                <a16:creationId xmlns:a16="http://schemas.microsoft.com/office/drawing/2014/main" id="{BA0B9767-364A-4A9B-A78A-C84B0A16D28B}"/>
              </a:ext>
            </a:extLst>
          </p:cNvPr>
          <p:cNvSpPr txBox="1"/>
          <p:nvPr/>
        </p:nvSpPr>
        <p:spPr>
          <a:xfrm>
            <a:off x="3753439" y="1729150"/>
            <a:ext cx="4980426" cy="1699849"/>
          </a:xfrm>
          <a:prstGeom prst="rect">
            <a:avLst/>
          </a:prstGeom>
          <a:noFill/>
        </p:spPr>
        <p:txBody>
          <a:bodyPr wrap="square" lIns="91402" tIns="45700" rIns="91402" bIns="45700" rtlCol="0">
            <a:spAutoFit/>
          </a:bodyPr>
          <a:lstStyle/>
          <a:p>
            <a:pPr>
              <a:lnSpc>
                <a:spcPct val="150000"/>
              </a:lnSpc>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是指在某一生理条件下，一种细胞、组织、器官或生物体所能转录出来的所有</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的总和，包括</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和非编码</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05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矩形: 圆角 4">
            <a:extLst>
              <a:ext uri="{FF2B5EF4-FFF2-40B4-BE49-F238E27FC236}">
                <a16:creationId xmlns:a16="http://schemas.microsoft.com/office/drawing/2014/main" id="{1B89648D-30CC-4195-ADFF-EBE6FFF062F1}"/>
              </a:ext>
            </a:extLst>
          </p:cNvPr>
          <p:cNvSpPr/>
          <p:nvPr/>
        </p:nvSpPr>
        <p:spPr>
          <a:xfrm>
            <a:off x="3642694" y="1544935"/>
            <a:ext cx="5126978" cy="1884064"/>
          </a:xfrm>
          <a:prstGeom prst="roundRect">
            <a:avLst/>
          </a:prstGeom>
          <a:noFill/>
          <a:ln>
            <a:solidFill>
              <a:schemeClr val="accent5">
                <a:lumMod val="75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55B21DFC-0555-4082-BBF0-E83961A0134A}"/>
              </a:ext>
            </a:extLst>
          </p:cNvPr>
          <p:cNvSpPr/>
          <p:nvPr/>
        </p:nvSpPr>
        <p:spPr>
          <a:xfrm>
            <a:off x="3633391" y="3870873"/>
            <a:ext cx="5126978" cy="2247249"/>
          </a:xfrm>
          <a:prstGeom prst="roundRect">
            <a:avLst/>
          </a:prstGeom>
          <a:noFill/>
          <a:ln>
            <a:solidFill>
              <a:srgbClr val="C0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ADAA6B4-ACCA-82FC-BE83-EBC5E039958B}"/>
              </a:ext>
            </a:extLst>
          </p:cNvPr>
          <p:cNvSpPr/>
          <p:nvPr/>
        </p:nvSpPr>
        <p:spPr>
          <a:xfrm>
            <a:off x="632999" y="959929"/>
            <a:ext cx="3539752" cy="461665"/>
          </a:xfrm>
          <a:prstGeom prst="rect">
            <a:avLst/>
          </a:prstGeom>
        </p:spPr>
        <p:txBody>
          <a:bodyPr wrap="none">
            <a:spAutoFit/>
          </a:bodyPr>
          <a:lstStyle/>
          <a:p>
            <a:pPr defTabSz="913765">
              <a:defRPr/>
            </a:pPr>
            <a:r>
              <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rPr>
              <a:t>转录组  </a:t>
            </a:r>
            <a:r>
              <a:rPr lang="en-US" altLang="zh-CN" sz="2400" b="1" kern="0" dirty="0">
                <a:solidFill>
                  <a:srgbClr val="C00000"/>
                </a:solidFill>
                <a:latin typeface="方正黑体简体" panose="02010601030101010101" pitchFamily="2" charset="-122"/>
                <a:ea typeface="方正黑体简体" panose="02010601030101010101" pitchFamily="2" charset="-122"/>
                <a:cs typeface="+mn-ea"/>
                <a:sym typeface="+mn-lt"/>
              </a:rPr>
              <a:t>Transcriptome</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175871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632998" y="1011326"/>
            <a:ext cx="8187475" cy="828328"/>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基因表达系列分析（</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u"/>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63869D79-4F71-0A3B-D91F-16E3418A8C36}"/>
              </a:ext>
            </a:extLst>
          </p:cNvPr>
          <p:cNvSpPr txBox="1"/>
          <p:nvPr/>
        </p:nvSpPr>
        <p:spPr>
          <a:xfrm>
            <a:off x="492776" y="1485093"/>
            <a:ext cx="8187475" cy="4232529"/>
          </a:xfrm>
          <a:prstGeom prst="rect">
            <a:avLst/>
          </a:prstGeom>
          <a:noFill/>
        </p:spPr>
        <p:txBody>
          <a:bodyPr wrap="square" lIns="91402" tIns="45700" rIns="91402" bIns="45700" rtlCol="0">
            <a:spAutoFit/>
          </a:bodyPr>
          <a:lstStyle/>
          <a:p>
            <a:pPr>
              <a:lnSpc>
                <a:spcPct val="150000"/>
              </a:lnSpc>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是以</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Sanger</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测序为基础用来分析</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基因群体表达</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状态的一项技术。</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技术首先是提取实验样品中的</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并反转录成</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，随后用锚定酶（</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Anchoring enzyme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）切割双链</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，接着将切割的</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片段与不同的接头连接，通过标签酶酶切处理并得到</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标签，然后</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PCR</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扩增连接</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标签形成的标签二聚体，最后通过锚定酶切除接头序列以形成标签二聚体的多聚体并对其进行测序。</a:t>
            </a:r>
            <a:endPar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endParaRPr lang="en-US" altLang="zh-CN" sz="1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可以</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在组织和细胞中定量分析相关基因的表达水平</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。在差异表达谱的研究中，</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可以获得完整的转录组学图谱以及发现新的基因并鉴定其功能、作用机制和通路等。</a:t>
            </a:r>
            <a:endParaRPr lang="en-US" altLang="zh-CN"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8390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632998" y="1011326"/>
            <a:ext cx="8187475" cy="828328"/>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大规模平行信号测序（</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MPSS</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u"/>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63869D79-4F71-0A3B-D91F-16E3418A8C36}"/>
              </a:ext>
            </a:extLst>
          </p:cNvPr>
          <p:cNvSpPr txBox="1"/>
          <p:nvPr/>
        </p:nvSpPr>
        <p:spPr>
          <a:xfrm>
            <a:off x="492776" y="1485093"/>
            <a:ext cx="8187475" cy="4821151"/>
          </a:xfrm>
          <a:prstGeom prst="rect">
            <a:avLst/>
          </a:prstGeom>
          <a:noFill/>
        </p:spPr>
        <p:txBody>
          <a:bodyPr wrap="square" lIns="91402" tIns="45700" rIns="91402" bIns="45700" rtlCol="0">
            <a:spAutoFit/>
          </a:bodyPr>
          <a:lstStyle/>
          <a:p>
            <a:pPr>
              <a:lnSpc>
                <a:spcPct val="150000"/>
              </a:lnSpc>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SAGE</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的改进版，是以基因测序为基础的技术。其方法学基础是一个标签序列</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(10-20 bp)</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含 有能够特异识别转录子的信息，标签序列与长的连续分子连接在一起，便于克隆和序列分析。通过定量测定可以提供相应转录子的表达水平，也就是将</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端测出一一个包含</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10-20 bp</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的标签序列</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每一标签序列在样品中的频率</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拷贝数</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就代表了与该标签序列相应的基因表达水平，所测定的基因表达水平是以计算</a:t>
            </a: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拷贝数为基础，是一个数字表达系统，只要将病理和对照样品分别进行测定，即可进行严格的统计检验，能测定表达水平较低、差异较小的基因，而且不必预先知道基因的序列，该技术的特点是</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基因表达水平分析的自动化和高通量</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MPSS</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技术对于功能基因组研究非常有效，能在短时间内捕获细胞或组织内全部基因的表达特征。</a:t>
            </a:r>
            <a:endParaRPr lang="en-US" altLang="zh-CN"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15035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632998" y="1011326"/>
            <a:ext cx="8187475" cy="828328"/>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转录组测序技术（</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u"/>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63869D79-4F71-0A3B-D91F-16E3418A8C36}"/>
              </a:ext>
            </a:extLst>
          </p:cNvPr>
          <p:cNvSpPr txBox="1"/>
          <p:nvPr/>
        </p:nvSpPr>
        <p:spPr>
          <a:xfrm>
            <a:off x="492776" y="1485093"/>
            <a:ext cx="8187475" cy="4982734"/>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将</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small 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和</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non-coding 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等或者其中一些用高通量测序技术把它们的序列测出来。反映它们的转录情况和表达水平。</a:t>
            </a:r>
            <a:endPar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高通量测序平台的转录组测序技术能够在单核苷酸水平对任意物种的整体转录活动进行检测，在分析转录本的结构和表达水平的同时，还能发现未知转录本和稀有转录本，精确地识别可变剪切位点以及</a:t>
            </a:r>
            <a:r>
              <a:rPr lang="en-US" altLang="zh-CN"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cSNP</a:t>
            </a: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（编码序列单核苷酸多态性），提供最全面的转录组信息。</a:t>
            </a:r>
            <a:endParaRPr lang="en-US" altLang="zh-CN"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endParaRPr lang="en-US" altLang="zh-CN" sz="1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ü"/>
            </a:pPr>
            <a:r>
              <a:rPr lang="zh-CN" altLang="en-US"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相对于传统的芯片杂交等常规转录组分析技术，</a:t>
            </a:r>
            <a:r>
              <a:rPr lang="zh-CN" altLang="en-US" dirty="0">
                <a:solidFill>
                  <a:srgbClr val="C00000"/>
                </a:solidFill>
                <a:latin typeface="Arial" panose="020B0604020202020204" pitchFamily="34" charset="0"/>
                <a:ea typeface="微软雅黑" panose="020B0503020204020204" pitchFamily="34" charset="-122"/>
                <a:cs typeface="Arial" panose="020B0604020202020204" pitchFamily="34" charset="0"/>
              </a:rPr>
              <a:t>转录组测序无需预先针对已知序列设计探针，即可对任意物种的整体转录活动进行检测，提供更精确的数字化信号，更高的检测通量以及更广泛的检测范围，是目前深入研究转录组复杂性的强大工具。</a:t>
            </a:r>
            <a:endParaRPr lang="en-US" altLang="zh-CN"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76367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54" name="文本框 53">
            <a:extLst>
              <a:ext uri="{FF2B5EF4-FFF2-40B4-BE49-F238E27FC236}">
                <a16:creationId xmlns:a16="http://schemas.microsoft.com/office/drawing/2014/main" id="{C020A024-7D78-6362-60B3-0A7231377295}"/>
              </a:ext>
            </a:extLst>
          </p:cNvPr>
          <p:cNvSpPr txBox="1"/>
          <p:nvPr/>
        </p:nvSpPr>
        <p:spPr>
          <a:xfrm>
            <a:off x="909706" y="1009582"/>
            <a:ext cx="8187475" cy="580375"/>
          </a:xfrm>
          <a:prstGeom prst="rect">
            <a:avLst/>
          </a:prstGeom>
          <a:noFill/>
        </p:spPr>
        <p:txBody>
          <a:bodyPr wrap="square" lIns="91402" tIns="45700" rIns="91402" bIns="45700" rtlCol="0">
            <a:spAutoFit/>
          </a:bodyPr>
          <a:lstStyle/>
          <a:p>
            <a:pPr>
              <a:lnSpc>
                <a:spcPct val="150000"/>
              </a:lnSpc>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基于</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技术的转录组学研究方法</a:t>
            </a:r>
            <a:endParaRPr lang="en-US" altLang="zh-CN" sz="9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105C2046-49C4-8CA5-56A7-AE826D0E3970}"/>
              </a:ext>
            </a:extLst>
          </p:cNvPr>
          <p:cNvSpPr txBox="1"/>
          <p:nvPr/>
        </p:nvSpPr>
        <p:spPr>
          <a:xfrm>
            <a:off x="2124600" y="2183328"/>
            <a:ext cx="2551760" cy="431744"/>
          </a:xfrm>
          <a:prstGeom prst="rect">
            <a:avLst/>
          </a:prstGeom>
          <a:noFill/>
        </p:spPr>
        <p:txBody>
          <a:bodyPr wrap="square" lIns="91402" tIns="45700" rIns="91402" bIns="45700" rtlCol="0">
            <a:spAutoFit/>
          </a:bodyPr>
          <a:lstStyle/>
          <a:p>
            <a:pPr>
              <a:lnSpc>
                <a:spcPts val="2900"/>
              </a:lnSpc>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全长转录组测序</a:t>
            </a:r>
          </a:p>
        </p:txBody>
      </p:sp>
      <p:sp>
        <p:nvSpPr>
          <p:cNvPr id="56" name="文本框 55">
            <a:extLst>
              <a:ext uri="{FF2B5EF4-FFF2-40B4-BE49-F238E27FC236}">
                <a16:creationId xmlns:a16="http://schemas.microsoft.com/office/drawing/2014/main" id="{071E550D-6976-FEEA-965B-0C56D7B3057A}"/>
              </a:ext>
            </a:extLst>
          </p:cNvPr>
          <p:cNvSpPr txBox="1"/>
          <p:nvPr/>
        </p:nvSpPr>
        <p:spPr>
          <a:xfrm>
            <a:off x="625116" y="3243620"/>
            <a:ext cx="2551760" cy="431744"/>
          </a:xfrm>
          <a:prstGeom prst="rect">
            <a:avLst/>
          </a:prstGeom>
          <a:noFill/>
        </p:spPr>
        <p:txBody>
          <a:bodyPr wrap="square" lIns="91402" tIns="45700" rIns="91402" bIns="45700" rtlCol="0">
            <a:spAutoFit/>
          </a:bodyPr>
          <a:lstStyle/>
          <a:p>
            <a:pPr>
              <a:lnSpc>
                <a:spcPts val="2900"/>
              </a:lnSpc>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数字基因表达谱分析</a:t>
            </a:r>
            <a:endPar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58">
            <a:extLst>
              <a:ext uri="{FF2B5EF4-FFF2-40B4-BE49-F238E27FC236}">
                <a16:creationId xmlns:a16="http://schemas.microsoft.com/office/drawing/2014/main" id="{AB21C960-BECD-6DA7-C9AE-E549AB11B5EF}"/>
              </a:ext>
            </a:extLst>
          </p:cNvPr>
          <p:cNvSpPr txBox="1"/>
          <p:nvPr/>
        </p:nvSpPr>
        <p:spPr>
          <a:xfrm>
            <a:off x="6527678" y="4361214"/>
            <a:ext cx="2551760" cy="431744"/>
          </a:xfrm>
          <a:prstGeom prst="rect">
            <a:avLst/>
          </a:prstGeom>
          <a:noFill/>
        </p:spPr>
        <p:txBody>
          <a:bodyPr wrap="square" lIns="91402" tIns="45700" rIns="91402" bIns="45700" rtlCol="0">
            <a:spAutoFit/>
          </a:bodyPr>
          <a:lstStyle/>
          <a:p>
            <a:pPr>
              <a:lnSpc>
                <a:spcPts val="2900"/>
              </a:lnSpc>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降解组测序</a:t>
            </a:r>
            <a:endPar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endParaRPr>
          </a:p>
        </p:txBody>
      </p:sp>
      <p:sp>
        <p:nvSpPr>
          <p:cNvPr id="61" name="文本框 60">
            <a:extLst>
              <a:ext uri="{FF2B5EF4-FFF2-40B4-BE49-F238E27FC236}">
                <a16:creationId xmlns:a16="http://schemas.microsoft.com/office/drawing/2014/main" id="{EEFFAA39-D321-334E-8EA3-0C36F8CFCA13}"/>
              </a:ext>
            </a:extLst>
          </p:cNvPr>
          <p:cNvSpPr txBox="1"/>
          <p:nvPr/>
        </p:nvSpPr>
        <p:spPr>
          <a:xfrm>
            <a:off x="4580561" y="1937681"/>
            <a:ext cx="2551760" cy="431744"/>
          </a:xfrm>
          <a:prstGeom prst="rect">
            <a:avLst/>
          </a:prstGeom>
          <a:noFill/>
        </p:spPr>
        <p:txBody>
          <a:bodyPr wrap="square" lIns="91402" tIns="45700" rIns="91402" bIns="45700" rtlCol="0">
            <a:spAutoFit/>
          </a:bodyPr>
          <a:lstStyle/>
          <a:p>
            <a:pPr>
              <a:lnSpc>
                <a:spcPts val="2900"/>
              </a:lnSpc>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长链非编码</a:t>
            </a:r>
            <a:r>
              <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测序</a:t>
            </a:r>
          </a:p>
        </p:txBody>
      </p:sp>
      <p:sp>
        <p:nvSpPr>
          <p:cNvPr id="63" name="文本框 62">
            <a:extLst>
              <a:ext uri="{FF2B5EF4-FFF2-40B4-BE49-F238E27FC236}">
                <a16:creationId xmlns:a16="http://schemas.microsoft.com/office/drawing/2014/main" id="{6F9DCF00-473C-77DC-D6E5-028C58BAAC2A}"/>
              </a:ext>
            </a:extLst>
          </p:cNvPr>
          <p:cNvSpPr txBox="1"/>
          <p:nvPr/>
        </p:nvSpPr>
        <p:spPr>
          <a:xfrm>
            <a:off x="6172088" y="2860465"/>
            <a:ext cx="2551760" cy="431744"/>
          </a:xfrm>
          <a:prstGeom prst="rect">
            <a:avLst/>
          </a:prstGeom>
          <a:noFill/>
        </p:spPr>
        <p:txBody>
          <a:bodyPr wrap="square" lIns="91402" tIns="45700" rIns="91402" bIns="45700" rtlCol="0">
            <a:spAutoFit/>
          </a:bodyPr>
          <a:lstStyle/>
          <a:p>
            <a:pPr>
              <a:lnSpc>
                <a:spcPts val="2900"/>
              </a:lnSpc>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单细胞转录组测序</a:t>
            </a:r>
            <a:endPar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67">
            <a:extLst>
              <a:ext uri="{FF2B5EF4-FFF2-40B4-BE49-F238E27FC236}">
                <a16:creationId xmlns:a16="http://schemas.microsoft.com/office/drawing/2014/main" id="{A9AC5E1C-2C9A-05E3-F4AF-558E2825A58A}"/>
              </a:ext>
            </a:extLst>
          </p:cNvPr>
          <p:cNvSpPr txBox="1"/>
          <p:nvPr/>
        </p:nvSpPr>
        <p:spPr>
          <a:xfrm>
            <a:off x="970406" y="4975325"/>
            <a:ext cx="2551760" cy="431744"/>
          </a:xfrm>
          <a:prstGeom prst="rect">
            <a:avLst/>
          </a:prstGeom>
          <a:noFill/>
        </p:spPr>
        <p:txBody>
          <a:bodyPr wrap="square" lIns="91402" tIns="45700" rIns="91402" bIns="45700" rtlCol="0">
            <a:spAutoFit/>
          </a:bodyPr>
          <a:lstStyle/>
          <a:p>
            <a:pPr>
              <a:lnSpc>
                <a:spcPts val="2900"/>
              </a:lnSpc>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小</a:t>
            </a:r>
            <a:r>
              <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测序</a:t>
            </a:r>
            <a:endPar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80" name="组合 79">
            <a:extLst>
              <a:ext uri="{FF2B5EF4-FFF2-40B4-BE49-F238E27FC236}">
                <a16:creationId xmlns:a16="http://schemas.microsoft.com/office/drawing/2014/main" id="{005DC369-7DA3-81FF-CF38-EC3B57E10EFD}"/>
              </a:ext>
            </a:extLst>
          </p:cNvPr>
          <p:cNvGrpSpPr/>
          <p:nvPr/>
        </p:nvGrpSpPr>
        <p:grpSpPr>
          <a:xfrm>
            <a:off x="2390241" y="2487351"/>
            <a:ext cx="4363520" cy="4492626"/>
            <a:chOff x="1902359" y="2126050"/>
            <a:chExt cx="5386016" cy="4768349"/>
          </a:xfrm>
        </p:grpSpPr>
        <p:sp>
          <p:nvSpPr>
            <p:cNvPr id="71" name="任意多边形 49">
              <a:extLst>
                <a:ext uri="{FF2B5EF4-FFF2-40B4-BE49-F238E27FC236}">
                  <a16:creationId xmlns:a16="http://schemas.microsoft.com/office/drawing/2014/main" id="{40AC90FF-A734-610A-772B-7A61F4DC55B7}"/>
                </a:ext>
              </a:extLst>
            </p:cNvPr>
            <p:cNvSpPr/>
            <p:nvPr/>
          </p:nvSpPr>
          <p:spPr bwMode="auto">
            <a:xfrm>
              <a:off x="3920609" y="3933722"/>
              <a:ext cx="1479338" cy="2960677"/>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rgbClr val="0070C0">
                <a:alpha val="30000"/>
              </a:srgbClr>
            </a:solidFill>
            <a:ln>
              <a:noFill/>
            </a:ln>
          </p:spPr>
          <p:txBody>
            <a:bodyPr wrap="square" anchor="ctr">
              <a:noAutofit/>
            </a:bodyPr>
            <a:lstStyle/>
            <a:p>
              <a:endParaRPr lang="zh-CN" altLang="en-US" sz="3200"/>
            </a:p>
          </p:txBody>
        </p:sp>
        <p:sp>
          <p:nvSpPr>
            <p:cNvPr id="74" name="Freeform 25">
              <a:extLst>
                <a:ext uri="{FF2B5EF4-FFF2-40B4-BE49-F238E27FC236}">
                  <a16:creationId xmlns:a16="http://schemas.microsoft.com/office/drawing/2014/main" id="{7513197D-C2AD-B98F-E882-D503999A3C23}"/>
                </a:ext>
              </a:extLst>
            </p:cNvPr>
            <p:cNvSpPr/>
            <p:nvPr/>
          </p:nvSpPr>
          <p:spPr bwMode="auto">
            <a:xfrm>
              <a:off x="3076196" y="2427612"/>
              <a:ext cx="1688825" cy="1687304"/>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rgbClr val="00B0F0">
                <a:alpha val="40000"/>
              </a:srgbClr>
            </a:solidFill>
            <a:ln>
              <a:noFill/>
            </a:ln>
          </p:spPr>
          <p:txBody>
            <a:bodyPr/>
            <a:lstStyle/>
            <a:p>
              <a:endParaRPr lang="zh-CN" altLang="en-US" sz="3200"/>
            </a:p>
          </p:txBody>
        </p:sp>
        <p:sp>
          <p:nvSpPr>
            <p:cNvPr id="75" name="Freeform 19">
              <a:extLst>
                <a:ext uri="{FF2B5EF4-FFF2-40B4-BE49-F238E27FC236}">
                  <a16:creationId xmlns:a16="http://schemas.microsoft.com/office/drawing/2014/main" id="{6568A377-5A36-0D0D-57DE-D29517F98A4E}"/>
                </a:ext>
              </a:extLst>
            </p:cNvPr>
            <p:cNvSpPr/>
            <p:nvPr/>
          </p:nvSpPr>
          <p:spPr bwMode="auto">
            <a:xfrm>
              <a:off x="4162118" y="2126050"/>
              <a:ext cx="2125169" cy="1879991"/>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rgbClr val="00B0F0">
                <a:alpha val="40000"/>
              </a:srgbClr>
            </a:solidFill>
            <a:ln>
              <a:noFill/>
            </a:ln>
          </p:spPr>
          <p:txBody>
            <a:bodyPr/>
            <a:lstStyle/>
            <a:p>
              <a:endParaRPr lang="zh-CN" altLang="en-US" sz="3200"/>
            </a:p>
          </p:txBody>
        </p:sp>
        <p:sp>
          <p:nvSpPr>
            <p:cNvPr id="76" name="Freeform 21">
              <a:extLst>
                <a:ext uri="{FF2B5EF4-FFF2-40B4-BE49-F238E27FC236}">
                  <a16:creationId xmlns:a16="http://schemas.microsoft.com/office/drawing/2014/main" id="{37C72182-9FF8-B23C-CAEC-7572A971C49B}"/>
                </a:ext>
              </a:extLst>
            </p:cNvPr>
            <p:cNvSpPr/>
            <p:nvPr/>
          </p:nvSpPr>
          <p:spPr bwMode="auto">
            <a:xfrm rot="1146927">
              <a:off x="5280364" y="4239123"/>
              <a:ext cx="1909233" cy="1373456"/>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rgbClr val="00B0F0">
                <a:alpha val="40000"/>
              </a:srgbClr>
            </a:solidFill>
            <a:ln>
              <a:noFill/>
            </a:ln>
          </p:spPr>
          <p:txBody>
            <a:bodyPr/>
            <a:lstStyle/>
            <a:p>
              <a:endParaRPr lang="zh-CN" altLang="en-US" sz="3200"/>
            </a:p>
          </p:txBody>
        </p:sp>
        <p:sp>
          <p:nvSpPr>
            <p:cNvPr id="77" name="Freeform 23">
              <a:extLst>
                <a:ext uri="{FF2B5EF4-FFF2-40B4-BE49-F238E27FC236}">
                  <a16:creationId xmlns:a16="http://schemas.microsoft.com/office/drawing/2014/main" id="{C3B9BB0F-1FF8-5B77-CC10-7C187A7D4E3F}"/>
                </a:ext>
              </a:extLst>
            </p:cNvPr>
            <p:cNvSpPr/>
            <p:nvPr/>
          </p:nvSpPr>
          <p:spPr bwMode="auto">
            <a:xfrm rot="882869">
              <a:off x="1902359" y="3050551"/>
              <a:ext cx="1983316" cy="1750647"/>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rgbClr val="00B0F0">
                <a:alpha val="40000"/>
              </a:srgbClr>
            </a:solidFill>
            <a:ln>
              <a:noFill/>
            </a:ln>
          </p:spPr>
          <p:txBody>
            <a:bodyPr/>
            <a:lstStyle/>
            <a:p>
              <a:endParaRPr lang="zh-CN" altLang="en-US" sz="3200"/>
            </a:p>
          </p:txBody>
        </p:sp>
        <p:sp>
          <p:nvSpPr>
            <p:cNvPr id="78" name="Freeform 23">
              <a:extLst>
                <a:ext uri="{FF2B5EF4-FFF2-40B4-BE49-F238E27FC236}">
                  <a16:creationId xmlns:a16="http://schemas.microsoft.com/office/drawing/2014/main" id="{39EC31FE-034B-6E53-EF00-2F2080938594}"/>
                </a:ext>
              </a:extLst>
            </p:cNvPr>
            <p:cNvSpPr/>
            <p:nvPr/>
          </p:nvSpPr>
          <p:spPr bwMode="auto">
            <a:xfrm rot="8238353">
              <a:off x="5305059" y="2901458"/>
              <a:ext cx="1983316" cy="1750647"/>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rgbClr val="00B0F0">
                <a:alpha val="40000"/>
              </a:srgbClr>
            </a:solidFill>
            <a:ln>
              <a:noFill/>
            </a:ln>
          </p:spPr>
          <p:txBody>
            <a:bodyPr/>
            <a:lstStyle/>
            <a:p>
              <a:endParaRPr lang="zh-CN" altLang="en-US" sz="3200"/>
            </a:p>
          </p:txBody>
        </p:sp>
        <p:sp>
          <p:nvSpPr>
            <p:cNvPr id="79" name="Freeform 19">
              <a:extLst>
                <a:ext uri="{FF2B5EF4-FFF2-40B4-BE49-F238E27FC236}">
                  <a16:creationId xmlns:a16="http://schemas.microsoft.com/office/drawing/2014/main" id="{0346C63F-09A9-1112-EA95-615F96CEBD17}"/>
                </a:ext>
              </a:extLst>
            </p:cNvPr>
            <p:cNvSpPr/>
            <p:nvPr/>
          </p:nvSpPr>
          <p:spPr bwMode="auto">
            <a:xfrm rot="13766582">
              <a:off x="1992487" y="4206745"/>
              <a:ext cx="1903735" cy="1802407"/>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rgbClr val="00B0F0">
                <a:alpha val="40000"/>
              </a:srgbClr>
            </a:solidFill>
            <a:ln>
              <a:noFill/>
            </a:ln>
          </p:spPr>
          <p:txBody>
            <a:bodyPr/>
            <a:lstStyle/>
            <a:p>
              <a:endParaRPr lang="zh-CN" altLang="en-US" sz="3200"/>
            </a:p>
          </p:txBody>
        </p:sp>
      </p:grpSp>
    </p:spTree>
    <p:extLst>
      <p:ext uri="{BB962C8B-B14F-4D97-AF65-F5344CB8AC3E}">
        <p14:creationId xmlns:p14="http://schemas.microsoft.com/office/powerpoint/2010/main" val="228455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54" name="文本框 53">
            <a:extLst>
              <a:ext uri="{FF2B5EF4-FFF2-40B4-BE49-F238E27FC236}">
                <a16:creationId xmlns:a16="http://schemas.microsoft.com/office/drawing/2014/main" id="{C020A024-7D78-6362-60B3-0A7231377295}"/>
              </a:ext>
            </a:extLst>
          </p:cNvPr>
          <p:cNvSpPr txBox="1"/>
          <p:nvPr/>
        </p:nvSpPr>
        <p:spPr>
          <a:xfrm>
            <a:off x="697001" y="981117"/>
            <a:ext cx="8187475" cy="73599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全长转录组测序</a:t>
            </a:r>
          </a:p>
          <a:p>
            <a:pPr marL="171450" indent="-171450">
              <a:lnSpc>
                <a:spcPct val="150000"/>
              </a:lnSpc>
              <a:buFont typeface="Wingdings" panose="05000000000000000000" pitchFamily="2" charset="2"/>
              <a:buChar char="p"/>
            </a:pP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圆角矩形 57">
            <a:extLst>
              <a:ext uri="{FF2B5EF4-FFF2-40B4-BE49-F238E27FC236}">
                <a16:creationId xmlns:a16="http://schemas.microsoft.com/office/drawing/2014/main" id="{286985A3-6551-432F-ECAE-B28C4F00720C}"/>
              </a:ext>
            </a:extLst>
          </p:cNvPr>
          <p:cNvSpPr/>
          <p:nvPr/>
        </p:nvSpPr>
        <p:spPr>
          <a:xfrm>
            <a:off x="607991" y="1413211"/>
            <a:ext cx="8290999" cy="12100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全长转录组测序的对象为特定细胞在某一功能状态下所能转录出来的</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所有</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的总和</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，主要包括</a:t>
            </a: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和非编码</a:t>
            </a: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RNA </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p>
        </p:txBody>
      </p:sp>
      <p:pic>
        <p:nvPicPr>
          <p:cNvPr id="13" name="图片 12">
            <a:extLst>
              <a:ext uri="{FF2B5EF4-FFF2-40B4-BE49-F238E27FC236}">
                <a16:creationId xmlns:a16="http://schemas.microsoft.com/office/drawing/2014/main" id="{D2DC0D2A-A805-C68E-D612-452A13760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285" y="2618462"/>
            <a:ext cx="7074568" cy="4121637"/>
          </a:xfrm>
          <a:prstGeom prst="rect">
            <a:avLst/>
          </a:prstGeom>
        </p:spPr>
      </p:pic>
    </p:spTree>
    <p:extLst>
      <p:ext uri="{BB962C8B-B14F-4D97-AF65-F5344CB8AC3E}">
        <p14:creationId xmlns:p14="http://schemas.microsoft.com/office/powerpoint/2010/main" val="3094430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54" name="文本框 53">
            <a:extLst>
              <a:ext uri="{FF2B5EF4-FFF2-40B4-BE49-F238E27FC236}">
                <a16:creationId xmlns:a16="http://schemas.microsoft.com/office/drawing/2014/main" id="{C020A024-7D78-6362-60B3-0A7231377295}"/>
              </a:ext>
            </a:extLst>
          </p:cNvPr>
          <p:cNvSpPr txBox="1"/>
          <p:nvPr/>
        </p:nvSpPr>
        <p:spPr>
          <a:xfrm>
            <a:off x="697001" y="981117"/>
            <a:ext cx="8187475" cy="73599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全长转录组测序</a:t>
            </a:r>
          </a:p>
          <a:p>
            <a:pPr marL="171450" indent="-171450">
              <a:lnSpc>
                <a:spcPct val="150000"/>
              </a:lnSpc>
              <a:buFont typeface="Wingdings" panose="05000000000000000000" pitchFamily="2" charset="2"/>
              <a:buChar char="p"/>
            </a:pP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831AA76E-285D-9D94-226D-5E0D3C8FD6D8}"/>
              </a:ext>
            </a:extLst>
          </p:cNvPr>
          <p:cNvSpPr txBox="1"/>
          <p:nvPr/>
        </p:nvSpPr>
        <p:spPr>
          <a:xfrm>
            <a:off x="240081" y="1717112"/>
            <a:ext cx="8663838" cy="4192389"/>
          </a:xfrm>
          <a:prstGeom prst="rect">
            <a:avLst/>
          </a:prstGeom>
          <a:noFill/>
        </p:spPr>
        <p:txBody>
          <a:bodyPr wrap="square" lIns="91402" tIns="45700" rIns="91402" bIns="45700" rtlCol="0">
            <a:spAutoFit/>
          </a:bodyPr>
          <a:lstStyle/>
          <a:p>
            <a:pPr>
              <a:lnSpc>
                <a:spcPct val="150000"/>
              </a:lnSpc>
            </a:pPr>
            <a:r>
              <a:rPr lang="zh-CN" altLang="en-US" sz="2000" b="1"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技术优势：</a:t>
            </a:r>
            <a:endParaRPr lang="en-US" altLang="zh-CN" sz="2000" b="1"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任意物种的全转录组分析</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：无需预先设计特异性探针，无需了解物种基因或基因组的信息，能够直接对任何物种进行最全面的转录组分析；</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覆盖度高</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：数字化信号，直接测定几乎所有转录本片段的序列；</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检测阈值宽</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：跨越</a:t>
            </a: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6</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个数量级的宽检测阈值，从几个到数十万个拷贝精确计数；</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分辨率高：</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可以检测基因家族中相似基因及可变剪接造成的单碱基差异；</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检测范围广：</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从几个到数十万个拷贝精确计数，可同时鉴定及定量正常和稀有的转录本。</a:t>
            </a:r>
            <a:endParaRPr lang="en-US" altLang="zh-CN" sz="48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7372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54" name="文本框 53">
            <a:extLst>
              <a:ext uri="{FF2B5EF4-FFF2-40B4-BE49-F238E27FC236}">
                <a16:creationId xmlns:a16="http://schemas.microsoft.com/office/drawing/2014/main" id="{C020A024-7D78-6362-60B3-0A7231377295}"/>
              </a:ext>
            </a:extLst>
          </p:cNvPr>
          <p:cNvSpPr txBox="1"/>
          <p:nvPr/>
        </p:nvSpPr>
        <p:spPr>
          <a:xfrm>
            <a:off x="697001" y="981117"/>
            <a:ext cx="8187475" cy="499071"/>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单细胞转录组测序</a:t>
            </a: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圆角矩形 57">
            <a:extLst>
              <a:ext uri="{FF2B5EF4-FFF2-40B4-BE49-F238E27FC236}">
                <a16:creationId xmlns:a16="http://schemas.microsoft.com/office/drawing/2014/main" id="{286985A3-6551-432F-ECAE-B28C4F00720C}"/>
              </a:ext>
            </a:extLst>
          </p:cNvPr>
          <p:cNvSpPr/>
          <p:nvPr/>
        </p:nvSpPr>
        <p:spPr>
          <a:xfrm>
            <a:off x="529475" y="1408106"/>
            <a:ext cx="8290999" cy="159546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是在</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单细胞水平</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对转录组进行测序的一项新技术，可以研究单个  细胞内的基因表达情况，同时解决用组织样本测序无法解决的细胞异质性难题，让解析单个细胞的行为、机制及其与机体的关系成为了现实。</a:t>
            </a:r>
          </a:p>
        </p:txBody>
      </p:sp>
      <p:pic>
        <p:nvPicPr>
          <p:cNvPr id="20" name="图片 19">
            <a:extLst>
              <a:ext uri="{FF2B5EF4-FFF2-40B4-BE49-F238E27FC236}">
                <a16:creationId xmlns:a16="http://schemas.microsoft.com/office/drawing/2014/main" id="{A804700B-EEDE-A8EC-0095-74995E973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21" y="3420658"/>
            <a:ext cx="2915057" cy="2762636"/>
          </a:xfrm>
          <a:prstGeom prst="rect">
            <a:avLst/>
          </a:prstGeom>
        </p:spPr>
      </p:pic>
      <p:grpSp>
        <p:nvGrpSpPr>
          <p:cNvPr id="24" name="组合 23">
            <a:extLst>
              <a:ext uri="{FF2B5EF4-FFF2-40B4-BE49-F238E27FC236}">
                <a16:creationId xmlns:a16="http://schemas.microsoft.com/office/drawing/2014/main" id="{ECD10CD9-4E68-C5CF-DE3B-AC7C4B79532F}"/>
              </a:ext>
            </a:extLst>
          </p:cNvPr>
          <p:cNvGrpSpPr/>
          <p:nvPr/>
        </p:nvGrpSpPr>
        <p:grpSpPr>
          <a:xfrm>
            <a:off x="293774" y="3398419"/>
            <a:ext cx="2676899" cy="2867425"/>
            <a:chOff x="293774" y="3398419"/>
            <a:chExt cx="2676899" cy="2867425"/>
          </a:xfrm>
        </p:grpSpPr>
        <p:pic>
          <p:nvPicPr>
            <p:cNvPr id="13" name="图片 12">
              <a:extLst>
                <a:ext uri="{FF2B5EF4-FFF2-40B4-BE49-F238E27FC236}">
                  <a16:creationId xmlns:a16="http://schemas.microsoft.com/office/drawing/2014/main" id="{652F91EC-E4A4-32B6-DAA3-41DEDD34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74" y="3398419"/>
              <a:ext cx="2676899" cy="2867425"/>
            </a:xfrm>
            <a:prstGeom prst="rect">
              <a:avLst/>
            </a:prstGeom>
          </p:spPr>
        </p:pic>
        <p:sp>
          <p:nvSpPr>
            <p:cNvPr id="21" name="矩形 20">
              <a:extLst>
                <a:ext uri="{FF2B5EF4-FFF2-40B4-BE49-F238E27FC236}">
                  <a16:creationId xmlns:a16="http://schemas.microsoft.com/office/drawing/2014/main" id="{58D8B42D-71A3-4935-07D9-E3E8624F3174}"/>
                </a:ext>
              </a:extLst>
            </p:cNvPr>
            <p:cNvSpPr/>
            <p:nvPr/>
          </p:nvSpPr>
          <p:spPr>
            <a:xfrm>
              <a:off x="2374900" y="5518150"/>
              <a:ext cx="5207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456F534F-71C4-CE6D-B9E6-8363A3C34B7F}"/>
              </a:ext>
            </a:extLst>
          </p:cNvPr>
          <p:cNvGrpSpPr/>
          <p:nvPr/>
        </p:nvGrpSpPr>
        <p:grpSpPr>
          <a:xfrm>
            <a:off x="3316087" y="3660264"/>
            <a:ext cx="2534004" cy="2547233"/>
            <a:chOff x="3316087" y="3660264"/>
            <a:chExt cx="2534004" cy="2547233"/>
          </a:xfrm>
        </p:grpSpPr>
        <p:pic>
          <p:nvPicPr>
            <p:cNvPr id="17" name="图片 16">
              <a:extLst>
                <a:ext uri="{FF2B5EF4-FFF2-40B4-BE49-F238E27FC236}">
                  <a16:creationId xmlns:a16="http://schemas.microsoft.com/office/drawing/2014/main" id="{3127602E-8777-ACB9-6030-73875ABCA4F2}"/>
                </a:ext>
              </a:extLst>
            </p:cNvPr>
            <p:cNvPicPr>
              <a:picLocks noChangeAspect="1"/>
            </p:cNvPicPr>
            <p:nvPr/>
          </p:nvPicPr>
          <p:blipFill rotWithShape="1">
            <a:blip r:embed="rId4">
              <a:extLst>
                <a:ext uri="{28A0092B-C50C-407E-A947-70E740481C1C}">
                  <a14:useLocalDpi xmlns:a14="http://schemas.microsoft.com/office/drawing/2010/main" val="0"/>
                </a:ext>
              </a:extLst>
            </a:blip>
            <a:srcRect t="4161"/>
            <a:stretch/>
          </p:blipFill>
          <p:spPr>
            <a:xfrm>
              <a:off x="3316087" y="3660264"/>
              <a:ext cx="2534004" cy="2547233"/>
            </a:xfrm>
            <a:prstGeom prst="rect">
              <a:avLst/>
            </a:prstGeom>
          </p:spPr>
        </p:pic>
        <p:sp>
          <p:nvSpPr>
            <p:cNvPr id="22" name="矩形 21">
              <a:extLst>
                <a:ext uri="{FF2B5EF4-FFF2-40B4-BE49-F238E27FC236}">
                  <a16:creationId xmlns:a16="http://schemas.microsoft.com/office/drawing/2014/main" id="{2F4E221E-2D7C-FDF6-E7D4-226AE0FAD4A9}"/>
                </a:ext>
              </a:extLst>
            </p:cNvPr>
            <p:cNvSpPr/>
            <p:nvPr/>
          </p:nvSpPr>
          <p:spPr>
            <a:xfrm>
              <a:off x="4943848" y="5640534"/>
              <a:ext cx="796551" cy="1824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97378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9" name="圆角矩形 57">
            <a:extLst>
              <a:ext uri="{FF2B5EF4-FFF2-40B4-BE49-F238E27FC236}">
                <a16:creationId xmlns:a16="http://schemas.microsoft.com/office/drawing/2014/main" id="{FF029E6D-7EC2-49FB-79AE-42D6EBB710A5}"/>
              </a:ext>
            </a:extLst>
          </p:cNvPr>
          <p:cNvSpPr/>
          <p:nvPr/>
        </p:nvSpPr>
        <p:spPr>
          <a:xfrm>
            <a:off x="561550" y="3694224"/>
            <a:ext cx="8173055" cy="21662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使用高通量测序技术结合先进的生物信息学分析</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一次性获得样本中几乎全部的</a:t>
            </a:r>
            <a:r>
              <a:rPr lang="en-US" altLang="zh-CN" sz="2000" dirty="0" err="1">
                <a:solidFill>
                  <a:srgbClr val="C00000"/>
                </a:solidFill>
                <a:latin typeface="Arial" panose="020B0604020202020204" pitchFamily="34" charset="0"/>
                <a:ea typeface="微软雅黑" panose="020B0503020204020204" pitchFamily="34" charset="-122"/>
                <a:cs typeface="Arial" panose="020B0604020202020204" pitchFamily="34" charset="0"/>
              </a:rPr>
              <a:t>IncRNAs</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信息</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，为全面、深入地研究</a:t>
            </a:r>
            <a:r>
              <a:rPr lang="en-US" altLang="zh-CN" sz="2000" dirty="0" err="1">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IncRNAs</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的功能提供全新工具。</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endParaRPr lang="en-US" altLang="zh-CN" sz="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长链非编码</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RNAs</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IncRNAs</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）是一类长度大于</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200nt</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且不编码蛋白质的</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RNAs(</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不含</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，广泛存在于各种生物体内。大量研究表明</a:t>
            </a:r>
            <a:r>
              <a:rPr lang="en-US" altLang="zh-CN" sz="1400" dirty="0" err="1">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IncRNAs</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参与表观遗传、转录以及转录后等多水平的调控过程</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50F868B3-DB16-461F-C5DC-4880C9130839}"/>
              </a:ext>
            </a:extLst>
          </p:cNvPr>
          <p:cNvSpPr txBox="1"/>
          <p:nvPr/>
        </p:nvSpPr>
        <p:spPr>
          <a:xfrm>
            <a:off x="596618" y="3232970"/>
            <a:ext cx="6748830" cy="715797"/>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长链非编码</a:t>
            </a:r>
            <a:r>
              <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测序</a:t>
            </a:r>
          </a:p>
          <a:p>
            <a:pPr marL="171450" indent="-171450">
              <a:lnSpc>
                <a:spcPct val="150000"/>
              </a:lnSpc>
              <a:buFont typeface="Wingdings" panose="05000000000000000000" pitchFamily="2" charset="2"/>
              <a:buChar char="p"/>
            </a:pP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圆角矩形 57">
            <a:extLst>
              <a:ext uri="{FF2B5EF4-FFF2-40B4-BE49-F238E27FC236}">
                <a16:creationId xmlns:a16="http://schemas.microsoft.com/office/drawing/2014/main" id="{B6802D1C-CDF0-1C5C-D20B-FB411FC71B3D}"/>
              </a:ext>
            </a:extLst>
          </p:cNvPr>
          <p:cNvSpPr/>
          <p:nvPr/>
        </p:nvSpPr>
        <p:spPr>
          <a:xfrm>
            <a:off x="561550" y="1665399"/>
            <a:ext cx="8071457" cy="12100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数字基因表达谱是用来研究某一生物对象在特定生物过程中</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基因表达差异</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的技术。</a:t>
            </a:r>
          </a:p>
        </p:txBody>
      </p:sp>
      <p:sp>
        <p:nvSpPr>
          <p:cNvPr id="13" name="文本框 12">
            <a:extLst>
              <a:ext uri="{FF2B5EF4-FFF2-40B4-BE49-F238E27FC236}">
                <a16:creationId xmlns:a16="http://schemas.microsoft.com/office/drawing/2014/main" id="{887246EE-3E07-B733-03F3-35663F6493D9}"/>
              </a:ext>
            </a:extLst>
          </p:cNvPr>
          <p:cNvSpPr txBox="1"/>
          <p:nvPr/>
        </p:nvSpPr>
        <p:spPr>
          <a:xfrm>
            <a:off x="665074" y="1237968"/>
            <a:ext cx="8187475" cy="73599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数字基因表达谱分析（</a:t>
            </a:r>
            <a:r>
              <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DGE</a:t>
            </a: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a:t>
            </a:r>
          </a:p>
          <a:p>
            <a:pPr marL="171450" indent="-171450">
              <a:lnSpc>
                <a:spcPct val="150000"/>
              </a:lnSpc>
              <a:buFont typeface="Wingdings" panose="05000000000000000000" pitchFamily="2" charset="2"/>
              <a:buChar char="p"/>
            </a:pP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83971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54" name="文本框 53">
            <a:extLst>
              <a:ext uri="{FF2B5EF4-FFF2-40B4-BE49-F238E27FC236}">
                <a16:creationId xmlns:a16="http://schemas.microsoft.com/office/drawing/2014/main" id="{C020A024-7D78-6362-60B3-0A7231377295}"/>
              </a:ext>
            </a:extLst>
          </p:cNvPr>
          <p:cNvSpPr txBox="1"/>
          <p:nvPr/>
        </p:nvSpPr>
        <p:spPr>
          <a:xfrm>
            <a:off x="682487" y="3848613"/>
            <a:ext cx="8187475" cy="73599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降解组测序</a:t>
            </a:r>
          </a:p>
          <a:p>
            <a:pPr marL="171450" indent="-171450">
              <a:lnSpc>
                <a:spcPct val="150000"/>
              </a:lnSpc>
              <a:buFont typeface="Wingdings" panose="05000000000000000000" pitchFamily="2" charset="2"/>
              <a:buChar char="p"/>
            </a:pP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圆角矩形 57">
            <a:extLst>
              <a:ext uri="{FF2B5EF4-FFF2-40B4-BE49-F238E27FC236}">
                <a16:creationId xmlns:a16="http://schemas.microsoft.com/office/drawing/2014/main" id="{286985A3-6551-432F-ECAE-B28C4F00720C}"/>
              </a:ext>
            </a:extLst>
          </p:cNvPr>
          <p:cNvSpPr/>
          <p:nvPr/>
        </p:nvSpPr>
        <p:spPr>
          <a:xfrm>
            <a:off x="682487" y="4800486"/>
            <a:ext cx="8003001" cy="12100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降解组测序主要</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针对</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介导的剪切降解片段进行深度测序，从中筛选</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作用的靶基因</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，并结合生物信息学分析确定降解片段与</a:t>
            </a: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miRNA</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的精确配对信息。</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endParaRPr lang="en-US" altLang="zh-CN" sz="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miRNA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是针对靶基因在转录后水平进行调控的一类</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21-24 </a:t>
            </a:r>
            <a:r>
              <a:rPr lang="en-US" altLang="zh-CN" sz="1400" dirty="0" err="1">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nt</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的非编码</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，其中一种调控方式是通过与靶基因的完全互补，诱导沉默剪切复合体在特定位点剪切，沉默靶基因</a:t>
            </a:r>
            <a:r>
              <a:rPr lang="zh-CN" altLang="en-US" sz="12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19" name="圆角矩形 57">
            <a:extLst>
              <a:ext uri="{FF2B5EF4-FFF2-40B4-BE49-F238E27FC236}">
                <a16:creationId xmlns:a16="http://schemas.microsoft.com/office/drawing/2014/main" id="{FF029E6D-7EC2-49FB-79AE-42D6EBB710A5}"/>
              </a:ext>
            </a:extLst>
          </p:cNvPr>
          <p:cNvSpPr/>
          <p:nvPr/>
        </p:nvSpPr>
        <p:spPr>
          <a:xfrm>
            <a:off x="647419" y="1408927"/>
            <a:ext cx="8071457" cy="21662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利用高通量测序技术，一次性获得单碱基分辨率的数百万条小</a:t>
            </a:r>
            <a:r>
              <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序列信息，依托强大的生物信息分析平台，</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鉴定已知小</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，并预测新的小</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及其靶标基因</a:t>
            </a:r>
            <a:r>
              <a:rPr lang="zh-CN" altLang="en-US"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endParaRPr lang="en-US" altLang="zh-CN" sz="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       小</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是一类重要的体内调节分子，主要包括</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miRNA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piRNA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和</a:t>
            </a:r>
            <a:r>
              <a:rPr lang="en-US" altLang="zh-CN"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siRNA</a:t>
            </a:r>
            <a:r>
              <a:rPr lang="zh-CN" altLang="en-US" sz="1400"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rPr>
              <a:t>。它们的功能主要是诱导基因沉默，参与基因转录后调控，调节细胞生长、分化，以及个体发育、生殖等重要生物学过程。</a:t>
            </a:r>
          </a:p>
        </p:txBody>
      </p:sp>
      <p:sp>
        <p:nvSpPr>
          <p:cNvPr id="20" name="文本框 19">
            <a:extLst>
              <a:ext uri="{FF2B5EF4-FFF2-40B4-BE49-F238E27FC236}">
                <a16:creationId xmlns:a16="http://schemas.microsoft.com/office/drawing/2014/main" id="{50F868B3-DB16-461F-C5DC-4880C9130839}"/>
              </a:ext>
            </a:extLst>
          </p:cNvPr>
          <p:cNvSpPr txBox="1"/>
          <p:nvPr/>
        </p:nvSpPr>
        <p:spPr>
          <a:xfrm>
            <a:off x="682487" y="991215"/>
            <a:ext cx="6748830" cy="715797"/>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p"/>
            </a:pP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小</a:t>
            </a:r>
            <a:r>
              <a:rPr lang="en-US" altLang="zh-CN"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b="1" dirty="0">
                <a:solidFill>
                  <a:srgbClr val="647C9C"/>
                </a:solidFill>
                <a:latin typeface="Arial" panose="020B0604020202020204" pitchFamily="34" charset="0"/>
                <a:ea typeface="微软雅黑" panose="020B0503020204020204" pitchFamily="34" charset="-122"/>
                <a:cs typeface="Arial" panose="020B0604020202020204" pitchFamily="34" charset="0"/>
              </a:rPr>
              <a:t>测序</a:t>
            </a:r>
          </a:p>
          <a:p>
            <a:pPr marL="171450" indent="-171450">
              <a:lnSpc>
                <a:spcPct val="150000"/>
              </a:lnSpc>
              <a:buFont typeface="Wingdings" panose="05000000000000000000" pitchFamily="2" charset="2"/>
              <a:buChar char="p"/>
            </a:pPr>
            <a:endParaRPr lang="en-US" altLang="zh-CN" sz="8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10200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398000" y="1011326"/>
            <a:ext cx="8422474" cy="5461968"/>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技术的优势</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1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数字化信号</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直接测定每个转录本片段序列，单核苷酸分辨率的精确度，可以检测单个碱基差异、基因家族中相似基因以及可变剪接造成的不同转录本的表达，同时不存在传统微阵列杂交的荧光模拟信号带来的交叉反应和背景噪音问题，能覆盖信号超高的动态变化范围。</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endParaRPr lang="en-US" altLang="zh-CN" sz="1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高灵敏度</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：能够检测到细胞中少至几个拷贝的稀有转录本。</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endParaRPr lang="en-US" altLang="zh-CN" sz="1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任意物种的全基因组分析</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：无需预先设计特异性探针，因此无需了解物种基因信息，能够直接对任何物种进行转录组分析，这对非模式生物的研究尤为重要。同时能够检测未知基因，发现新的转录本，并精确地识别可变剪切位点及</a:t>
            </a:r>
            <a:r>
              <a:rPr lang="en-US" altLang="zh-CN" sz="2000"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cSNP</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UTR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区域。</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69615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7921E74A-D425-4A8F-8FF9-4C02A42792EB}"/>
              </a:ext>
            </a:extLst>
          </p:cNvPr>
          <p:cNvCxnSpPr>
            <a:cxnSpLocks/>
          </p:cNvCxnSpPr>
          <p:nvPr/>
        </p:nvCxnSpPr>
        <p:spPr>
          <a:xfrm flipV="1">
            <a:off x="2681589" y="1355932"/>
            <a:ext cx="1277660" cy="1160048"/>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403B328-D7D1-4598-B81B-FFC3DB5223F0}"/>
              </a:ext>
            </a:extLst>
          </p:cNvPr>
          <p:cNvCxnSpPr>
            <a:cxnSpLocks/>
          </p:cNvCxnSpPr>
          <p:nvPr/>
        </p:nvCxnSpPr>
        <p:spPr>
          <a:xfrm flipH="1" flipV="1">
            <a:off x="5230938" y="1601269"/>
            <a:ext cx="964226" cy="930487"/>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CE402BC-69E6-4B2B-80E0-E1E86C4CED6E}"/>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2ADE0FC-CE31-4DCC-91EC-D73A78B59181}"/>
              </a:ext>
            </a:extLst>
          </p:cNvPr>
          <p:cNvSpPr txBox="1"/>
          <p:nvPr/>
        </p:nvSpPr>
        <p:spPr>
          <a:xfrm>
            <a:off x="997850" y="2532701"/>
            <a:ext cx="2200676" cy="830956"/>
          </a:xfrm>
          <a:prstGeom prst="rect">
            <a:avLst/>
          </a:prstGeom>
          <a:noFill/>
        </p:spPr>
        <p:txBody>
          <a:bodyPr wrap="square" lIns="91402" tIns="45700" rIns="91402" bIns="45700" rtlCol="0">
            <a:spAutoFit/>
          </a:bodyPr>
          <a:lstStyle/>
          <a:p>
            <a:pPr algn="ct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编码</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p>
          <a:p>
            <a:pPr algn="ct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(coding RNA</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a:extLst>
              <a:ext uri="{FF2B5EF4-FFF2-40B4-BE49-F238E27FC236}">
                <a16:creationId xmlns:a16="http://schemas.microsoft.com/office/drawing/2014/main" id="{C821084C-9AA1-4FDA-B509-13960D5125DC}"/>
              </a:ext>
            </a:extLst>
          </p:cNvPr>
          <p:cNvGrpSpPr/>
          <p:nvPr/>
        </p:nvGrpSpPr>
        <p:grpSpPr>
          <a:xfrm>
            <a:off x="2673286" y="1072982"/>
            <a:ext cx="3566981" cy="1161081"/>
            <a:chOff x="3184758" y="3146315"/>
            <a:chExt cx="3566981" cy="1161081"/>
          </a:xfrm>
        </p:grpSpPr>
        <p:grpSp>
          <p:nvGrpSpPr>
            <p:cNvPr id="23" name="组合 22">
              <a:extLst>
                <a:ext uri="{FF2B5EF4-FFF2-40B4-BE49-F238E27FC236}">
                  <a16:creationId xmlns:a16="http://schemas.microsoft.com/office/drawing/2014/main" id="{3B322AB5-A5DE-4B6C-AA44-D6D671CB806D}"/>
                </a:ext>
              </a:extLst>
            </p:cNvPr>
            <p:cNvGrpSpPr/>
            <p:nvPr/>
          </p:nvGrpSpPr>
          <p:grpSpPr>
            <a:xfrm rot="16200000">
              <a:off x="4387708" y="1943365"/>
              <a:ext cx="1161081" cy="3566981"/>
              <a:chOff x="4013612" y="985436"/>
              <a:chExt cx="1443428" cy="3314468"/>
            </a:xfrm>
          </p:grpSpPr>
          <p:sp>
            <p:nvSpPr>
              <p:cNvPr id="24" name="圆角矩形 104">
                <a:extLst>
                  <a:ext uri="{FF2B5EF4-FFF2-40B4-BE49-F238E27FC236}">
                    <a16:creationId xmlns:a16="http://schemas.microsoft.com/office/drawing/2014/main" id="{0C95A964-B53D-41D9-A049-249E088D51ED}"/>
                  </a:ext>
                </a:extLst>
              </p:cNvPr>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latin typeface="思源黑体 CN Medium" panose="020B0600000000000000" charset="-122"/>
                  <a:ea typeface="思源黑体 CN Medium" panose="020B0600000000000000" charset="-122"/>
                </a:endParaRPr>
              </a:p>
            </p:txBody>
          </p:sp>
          <p:sp>
            <p:nvSpPr>
              <p:cNvPr id="25" name="圆角矩形 105">
                <a:extLst>
                  <a:ext uri="{FF2B5EF4-FFF2-40B4-BE49-F238E27FC236}">
                    <a16:creationId xmlns:a16="http://schemas.microsoft.com/office/drawing/2014/main" id="{3502115C-C4C2-41F4-A18F-C8375EAD5FE2}"/>
                  </a:ext>
                </a:extLst>
              </p:cNvPr>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latin typeface="思源黑体 CN Medium" panose="020B0600000000000000" charset="-122"/>
                  <a:ea typeface="思源黑体 CN Medium" panose="020B0600000000000000" charset="-122"/>
                </a:endParaRPr>
              </a:p>
            </p:txBody>
          </p:sp>
        </p:grpSp>
        <p:sp>
          <p:nvSpPr>
            <p:cNvPr id="26" name="文本框 25">
              <a:extLst>
                <a:ext uri="{FF2B5EF4-FFF2-40B4-BE49-F238E27FC236}">
                  <a16:creationId xmlns:a16="http://schemas.microsoft.com/office/drawing/2014/main" id="{9D149780-F2C0-4143-A306-616B102A839D}"/>
                </a:ext>
              </a:extLst>
            </p:cNvPr>
            <p:cNvSpPr txBox="1"/>
            <p:nvPr/>
          </p:nvSpPr>
          <p:spPr>
            <a:xfrm>
              <a:off x="3571819" y="3322524"/>
              <a:ext cx="2792858" cy="661807"/>
            </a:xfrm>
            <a:prstGeom prst="rect">
              <a:avLst/>
            </a:prstGeom>
            <a:noFill/>
          </p:spPr>
          <p:txBody>
            <a:bodyPr wrap="square" lIns="91402" tIns="45700" rIns="91402" bIns="45700" rtlCol="0">
              <a:spAutoFit/>
            </a:bodyPr>
            <a:lstStyle/>
            <a:p>
              <a:pPr>
                <a:lnSpc>
                  <a:spcPct val="150000"/>
                </a:lnSpc>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细胞的</a:t>
              </a:r>
              <a:r>
                <a:rPr lang="en-US" altLang="zh-CN"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含量</a:t>
              </a:r>
            </a:p>
          </p:txBody>
        </p:sp>
      </p:grpSp>
      <p:sp>
        <p:nvSpPr>
          <p:cNvPr id="30" name="文本框 29">
            <a:extLst>
              <a:ext uri="{FF2B5EF4-FFF2-40B4-BE49-F238E27FC236}">
                <a16:creationId xmlns:a16="http://schemas.microsoft.com/office/drawing/2014/main" id="{F42188B6-899B-4553-A405-9657573503D2}"/>
              </a:ext>
            </a:extLst>
          </p:cNvPr>
          <p:cNvSpPr txBox="1"/>
          <p:nvPr/>
        </p:nvSpPr>
        <p:spPr>
          <a:xfrm>
            <a:off x="3705653" y="2532701"/>
            <a:ext cx="4995188" cy="830956"/>
          </a:xfrm>
          <a:prstGeom prst="rect">
            <a:avLst/>
          </a:prstGeom>
          <a:noFill/>
        </p:spPr>
        <p:txBody>
          <a:bodyPr wrap="square" lIns="91402" tIns="45700" rIns="91402" bIns="45700" rtlCol="0">
            <a:spAutoFit/>
          </a:bodyPr>
          <a:lstStyle/>
          <a:p>
            <a:pPr algn="ct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非编码</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p>
          <a:p>
            <a:pPr algn="ct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(non-coding RNA</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ncRNA)</a:t>
            </a:r>
            <a:endPar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矩形: 圆角 14">
            <a:extLst>
              <a:ext uri="{FF2B5EF4-FFF2-40B4-BE49-F238E27FC236}">
                <a16:creationId xmlns:a16="http://schemas.microsoft.com/office/drawing/2014/main" id="{C3AE47B3-4025-4BA1-9768-A143029EADB2}"/>
              </a:ext>
            </a:extLst>
          </p:cNvPr>
          <p:cNvSpPr/>
          <p:nvPr/>
        </p:nvSpPr>
        <p:spPr>
          <a:xfrm>
            <a:off x="916376" y="2515980"/>
            <a:ext cx="2200676" cy="930487"/>
          </a:xfrm>
          <a:prstGeom prst="round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D51326E6-2728-4C4E-BEB3-F02306DFC8B9}"/>
              </a:ext>
            </a:extLst>
          </p:cNvPr>
          <p:cNvSpPr/>
          <p:nvPr/>
        </p:nvSpPr>
        <p:spPr>
          <a:xfrm>
            <a:off x="4126338" y="2515980"/>
            <a:ext cx="4171724" cy="930487"/>
          </a:xfrm>
          <a:prstGeom prst="round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E8B859C-73FB-41BA-A1E0-B9D4897152AD}"/>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chemeClr val="accent2">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34" name="组合 33">
            <a:extLst>
              <a:ext uri="{FF2B5EF4-FFF2-40B4-BE49-F238E27FC236}">
                <a16:creationId xmlns:a16="http://schemas.microsoft.com/office/drawing/2014/main" id="{56A7B297-5F72-4EC1-91AA-CE8D9D1A5C65}"/>
              </a:ext>
            </a:extLst>
          </p:cNvPr>
          <p:cNvGrpSpPr/>
          <p:nvPr/>
        </p:nvGrpSpPr>
        <p:grpSpPr>
          <a:xfrm>
            <a:off x="251902" y="157386"/>
            <a:ext cx="887938" cy="585582"/>
            <a:chOff x="562441" y="531294"/>
            <a:chExt cx="2322326" cy="1531540"/>
          </a:xfrm>
        </p:grpSpPr>
        <p:sp>
          <p:nvSpPr>
            <p:cNvPr id="35" name="圆角矩形 65">
              <a:extLst>
                <a:ext uri="{FF2B5EF4-FFF2-40B4-BE49-F238E27FC236}">
                  <a16:creationId xmlns:a16="http://schemas.microsoft.com/office/drawing/2014/main" id="{9AA90412-D687-4E73-88D8-766065F2317A}"/>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圆角矩形 66">
              <a:extLst>
                <a:ext uri="{FF2B5EF4-FFF2-40B4-BE49-F238E27FC236}">
                  <a16:creationId xmlns:a16="http://schemas.microsoft.com/office/drawing/2014/main" id="{4AAF4CFD-44A3-411F-9D55-8953C6D1EA3A}"/>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7" name="圆角矩形 67">
              <a:extLst>
                <a:ext uri="{FF2B5EF4-FFF2-40B4-BE49-F238E27FC236}">
                  <a16:creationId xmlns:a16="http://schemas.microsoft.com/office/drawing/2014/main" id="{0A44B1B4-D6FD-47C0-BD97-4AD502C377D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圆角矩形 68">
              <a:extLst>
                <a:ext uri="{FF2B5EF4-FFF2-40B4-BE49-F238E27FC236}">
                  <a16:creationId xmlns:a16="http://schemas.microsoft.com/office/drawing/2014/main" id="{18C46F3A-4763-4006-BF81-274D487DEE51}"/>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9" name="圆角矩形 69">
              <a:extLst>
                <a:ext uri="{FF2B5EF4-FFF2-40B4-BE49-F238E27FC236}">
                  <a16:creationId xmlns:a16="http://schemas.microsoft.com/office/drawing/2014/main" id="{C30212AF-BC05-4253-A2C5-B9DF8DD07189}"/>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0" name="文本框 4">
              <a:extLst>
                <a:ext uri="{FF2B5EF4-FFF2-40B4-BE49-F238E27FC236}">
                  <a16:creationId xmlns:a16="http://schemas.microsoft.com/office/drawing/2014/main" id="{EF248EF6-675F-49B2-BCA7-D13705443949}"/>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nvGrpSpPr>
          <p:cNvPr id="7" name="组合 6">
            <a:extLst>
              <a:ext uri="{FF2B5EF4-FFF2-40B4-BE49-F238E27FC236}">
                <a16:creationId xmlns:a16="http://schemas.microsoft.com/office/drawing/2014/main" id="{B14FE90C-3C77-43D9-BFCC-F3A961A7B7CF}"/>
              </a:ext>
            </a:extLst>
          </p:cNvPr>
          <p:cNvGrpSpPr/>
          <p:nvPr/>
        </p:nvGrpSpPr>
        <p:grpSpPr>
          <a:xfrm>
            <a:off x="1875183" y="3778698"/>
            <a:ext cx="5393634" cy="2766950"/>
            <a:chOff x="1470991" y="3753120"/>
            <a:chExt cx="5393634" cy="2766950"/>
          </a:xfrm>
        </p:grpSpPr>
        <p:sp>
          <p:nvSpPr>
            <p:cNvPr id="42" name="矩形 41">
              <a:extLst>
                <a:ext uri="{FF2B5EF4-FFF2-40B4-BE49-F238E27FC236}">
                  <a16:creationId xmlns:a16="http://schemas.microsoft.com/office/drawing/2014/main" id="{33675DCF-0441-4614-9B0C-75F7E7C25784}"/>
                </a:ext>
              </a:extLst>
            </p:cNvPr>
            <p:cNvSpPr/>
            <p:nvPr/>
          </p:nvSpPr>
          <p:spPr>
            <a:xfrm>
              <a:off x="1470991" y="3753120"/>
              <a:ext cx="5393634" cy="2766950"/>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3" name="图片 2">
              <a:extLst>
                <a:ext uri="{FF2B5EF4-FFF2-40B4-BE49-F238E27FC236}">
                  <a16:creationId xmlns:a16="http://schemas.microsoft.com/office/drawing/2014/main" id="{A4DDF8F5-F3BA-475A-8304-BE5B1CC6FBF9}"/>
                </a:ext>
              </a:extLst>
            </p:cNvPr>
            <p:cNvPicPr>
              <a:picLocks noChangeAspect="1"/>
            </p:cNvPicPr>
            <p:nvPr/>
          </p:nvPicPr>
          <p:blipFill rotWithShape="1">
            <a:blip r:embed="rId2">
              <a:extLst>
                <a:ext uri="{28A0092B-C50C-407E-A947-70E740481C1C}">
                  <a14:useLocalDpi xmlns:a14="http://schemas.microsoft.com/office/drawing/2010/main" val="0"/>
                </a:ext>
              </a:extLst>
            </a:blip>
            <a:srcRect l="2267" t="4256" b="4901"/>
            <a:stretch/>
          </p:blipFill>
          <p:spPr>
            <a:xfrm rot="16200000">
              <a:off x="2919357" y="2565379"/>
              <a:ext cx="2493473" cy="5124362"/>
            </a:xfrm>
            <a:prstGeom prst="rect">
              <a:avLst/>
            </a:prstGeom>
          </p:spPr>
        </p:pic>
      </p:grpSp>
      <p:sp>
        <p:nvSpPr>
          <p:cNvPr id="44" name="文本框 43">
            <a:extLst>
              <a:ext uri="{FF2B5EF4-FFF2-40B4-BE49-F238E27FC236}">
                <a16:creationId xmlns:a16="http://schemas.microsoft.com/office/drawing/2014/main" id="{DE446A70-B348-49AE-BF74-F86628A3531B}"/>
              </a:ext>
            </a:extLst>
          </p:cNvPr>
          <p:cNvSpPr txBox="1"/>
          <p:nvPr/>
        </p:nvSpPr>
        <p:spPr>
          <a:xfrm>
            <a:off x="7604760" y="6678952"/>
            <a:ext cx="1944601" cy="184626"/>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a:t>
            </a:r>
            <a:r>
              <a:rPr lang="zh-CN" altLang="en-US" sz="600" dirty="0">
                <a:latin typeface="Arial" panose="020B0604020202020204" pitchFamily="34" charset="0"/>
                <a:ea typeface="微软雅黑" panose="020B0503020204020204" pitchFamily="34" charset="-122"/>
                <a:cs typeface="Arial" panose="020B0604020202020204" pitchFamily="34" charset="0"/>
              </a:rPr>
              <a:t>现代分子生物学</a:t>
            </a:r>
            <a:r>
              <a:rPr lang="en-US" altLang="zh-CN" sz="600" dirty="0">
                <a:latin typeface="Arial" panose="020B0604020202020204" pitchFamily="34" charset="0"/>
                <a:ea typeface="微软雅黑" panose="020B0503020204020204" pitchFamily="34" charset="-122"/>
                <a:cs typeface="Arial" panose="020B0604020202020204" pitchFamily="34" charset="0"/>
              </a:rPr>
              <a:t>》</a:t>
            </a:r>
            <a:r>
              <a:rPr lang="zh-CN" altLang="en-US" sz="600" dirty="0">
                <a:latin typeface="Arial" panose="020B0604020202020204" pitchFamily="34" charset="0"/>
                <a:ea typeface="微软雅黑" panose="020B0503020204020204" pitchFamily="34" charset="-122"/>
                <a:cs typeface="Arial" panose="020B0604020202020204" pitchFamily="34" charset="0"/>
              </a:rPr>
              <a:t>第</a:t>
            </a:r>
            <a:r>
              <a:rPr lang="en-US" altLang="zh-CN" sz="600" dirty="0">
                <a:latin typeface="Arial" panose="020B0604020202020204" pitchFamily="34" charset="0"/>
                <a:ea typeface="微软雅黑" panose="020B0503020204020204" pitchFamily="34" charset="-122"/>
                <a:cs typeface="Arial" panose="020B0604020202020204" pitchFamily="34" charset="0"/>
              </a:rPr>
              <a:t>4</a:t>
            </a:r>
            <a:r>
              <a:rPr lang="zh-CN" altLang="en-US" sz="600" dirty="0">
                <a:latin typeface="Arial" panose="020B0604020202020204" pitchFamily="34" charset="0"/>
                <a:ea typeface="微软雅黑" panose="020B0503020204020204" pitchFamily="34" charset="-122"/>
                <a:cs typeface="Arial" panose="020B0604020202020204" pitchFamily="34" charset="0"/>
              </a:rPr>
              <a:t>版</a:t>
            </a:r>
            <a:endParaRPr lang="en-US" altLang="zh-CN" sz="6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161825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398000" y="1011326"/>
            <a:ext cx="8281544" cy="3361393"/>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技术的优势</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更广的检测范围</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：高于</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6</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个数量级的动态检测范围，能够同时鉴定和定量稀有转录本和正常转录本；而芯片对过低或过高表达的基因缺乏敏感性，因而动态检测范围小。此外，</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重复性好，无需技术重复，而且起始样品比芯片技术要少得多，尤其适用于来源极为有限的生物样品分析，如癌症干细胞。</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265971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2" name="文本框 11">
            <a:extLst>
              <a:ext uri="{FF2B5EF4-FFF2-40B4-BE49-F238E27FC236}">
                <a16:creationId xmlns:a16="http://schemas.microsoft.com/office/drawing/2014/main" id="{C771233E-79D7-8928-619A-927041779FB8}"/>
              </a:ext>
            </a:extLst>
          </p:cNvPr>
          <p:cNvSpPr txBox="1"/>
          <p:nvPr/>
        </p:nvSpPr>
        <p:spPr>
          <a:xfrm>
            <a:off x="398000" y="1011326"/>
            <a:ext cx="8422474" cy="4284722"/>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u"/>
            </a:pP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技术的缺陷</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测序技术的改进和测序</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费用高</a:t>
            </a: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endParaRPr lang="en-US" altLang="zh-CN" sz="1000"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生物信息学分析软件的开发不彻底</a:t>
            </a: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，测序虽然得到了大量的数据，但  基于有限的生物信息学分析软件，经常导致人们所对要分析的东西不能得到很好的结果，</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造成测序数据的浪费</a:t>
            </a: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endParaRPr lang="en-US" altLang="zh-CN" sz="1000"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a:p>
            <a:pPr marL="342900" indent="-342900" algn="just">
              <a:lnSpc>
                <a:spcPct val="150000"/>
              </a:lnSpc>
              <a:buFont typeface="Wingdings" panose="05000000000000000000" pitchFamily="2" charset="2"/>
              <a:buChar char="Ø"/>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平台测序长度不够大</a:t>
            </a: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，目前虽然发展起来的</a:t>
            </a:r>
            <a:r>
              <a:rPr lang="en-US" altLang="zh-CN" sz="2000" dirty="0">
                <a:solidFill>
                  <a:srgbClr val="2E75B6"/>
                </a:solidFill>
                <a:latin typeface="Arial" panose="020B0604020202020204" pitchFamily="34" charset="0"/>
                <a:ea typeface="微软雅黑" panose="020B0503020204020204" pitchFamily="34" charset="-122"/>
                <a:cs typeface="Arial" panose="020B0604020202020204" pitchFamily="34" charset="0"/>
              </a:rPr>
              <a:t>454FLX</a:t>
            </a: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测序平台测序长度能达到</a:t>
            </a:r>
            <a:r>
              <a:rPr lang="en-US" altLang="zh-CN" sz="2000" dirty="0">
                <a:solidFill>
                  <a:srgbClr val="2E75B6"/>
                </a:solidFill>
                <a:latin typeface="Arial" panose="020B0604020202020204" pitchFamily="34" charset="0"/>
                <a:ea typeface="微软雅黑" panose="020B0503020204020204" pitchFamily="34" charset="-122"/>
                <a:cs typeface="Arial" panose="020B0604020202020204" pitchFamily="34" charset="0"/>
              </a:rPr>
              <a:t>700hp</a:t>
            </a:r>
            <a:r>
              <a:rPr lang="zh-CN" altLang="en-US" sz="2000" dirty="0">
                <a:solidFill>
                  <a:srgbClr val="2E75B6"/>
                </a:solidFill>
                <a:latin typeface="Arial" panose="020B0604020202020204" pitchFamily="34" charset="0"/>
                <a:ea typeface="微软雅黑" panose="020B0503020204020204" pitchFamily="34" charset="-122"/>
                <a:cs typeface="Arial" panose="020B0604020202020204" pitchFamily="34" charset="0"/>
              </a:rPr>
              <a:t>以上，但测序费用的昂贵使得许多科研工作者望而却步。</a:t>
            </a:r>
            <a:endParaRPr lang="en-US" altLang="zh-CN" sz="2000" dirty="0">
              <a:solidFill>
                <a:srgbClr val="2E75B6"/>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27163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EF34BE4-55CE-9212-7F26-3AD17B7B4A04}"/>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8F697A5A-DD81-9D00-FD7F-7970D2320577}"/>
              </a:ext>
            </a:extLst>
          </p:cNvPr>
          <p:cNvGrpSpPr/>
          <p:nvPr/>
        </p:nvGrpSpPr>
        <p:grpSpPr>
          <a:xfrm>
            <a:off x="251902" y="157386"/>
            <a:ext cx="3745261" cy="585582"/>
            <a:chOff x="251902" y="157386"/>
            <a:chExt cx="3745261" cy="585582"/>
          </a:xfrm>
        </p:grpSpPr>
        <p:sp>
          <p:nvSpPr>
            <p:cNvPr id="4" name="矩形 3">
              <a:extLst>
                <a:ext uri="{FF2B5EF4-FFF2-40B4-BE49-F238E27FC236}">
                  <a16:creationId xmlns:a16="http://schemas.microsoft.com/office/drawing/2014/main" id="{A184CB3C-DB8C-1B69-DE3E-F6EF85E05EB8}"/>
                </a:ext>
              </a:extLst>
            </p:cNvPr>
            <p:cNvSpPr/>
            <p:nvPr/>
          </p:nvSpPr>
          <p:spPr>
            <a:xfrm>
              <a:off x="1350285" y="190285"/>
              <a:ext cx="2646878"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转录组学研究方法</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5" name="组合 4">
              <a:extLst>
                <a:ext uri="{FF2B5EF4-FFF2-40B4-BE49-F238E27FC236}">
                  <a16:creationId xmlns:a16="http://schemas.microsoft.com/office/drawing/2014/main" id="{12AD13D4-5D83-8959-2602-AF304738FF76}"/>
                </a:ext>
              </a:extLst>
            </p:cNvPr>
            <p:cNvGrpSpPr/>
            <p:nvPr/>
          </p:nvGrpSpPr>
          <p:grpSpPr>
            <a:xfrm>
              <a:off x="251902" y="157386"/>
              <a:ext cx="887938" cy="585582"/>
              <a:chOff x="562441" y="531294"/>
              <a:chExt cx="2322326" cy="1531540"/>
            </a:xfrm>
          </p:grpSpPr>
          <p:sp>
            <p:nvSpPr>
              <p:cNvPr id="6" name="圆角矩形 65">
                <a:extLst>
                  <a:ext uri="{FF2B5EF4-FFF2-40B4-BE49-F238E27FC236}">
                    <a16:creationId xmlns:a16="http://schemas.microsoft.com/office/drawing/2014/main" id="{42F3B3B1-B3B1-BFC2-2FB9-84096AB08029}"/>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7" name="圆角矩形 66">
                <a:extLst>
                  <a:ext uri="{FF2B5EF4-FFF2-40B4-BE49-F238E27FC236}">
                    <a16:creationId xmlns:a16="http://schemas.microsoft.com/office/drawing/2014/main" id="{EC1A221A-F6A8-BC72-B0B3-2B89F2F44A1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8" name="圆角矩形 67">
                <a:extLst>
                  <a:ext uri="{FF2B5EF4-FFF2-40B4-BE49-F238E27FC236}">
                    <a16:creationId xmlns:a16="http://schemas.microsoft.com/office/drawing/2014/main" id="{6F53374A-D28D-5C2E-9392-A1DF7492C0A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9" name="圆角矩形 68">
                <a:extLst>
                  <a:ext uri="{FF2B5EF4-FFF2-40B4-BE49-F238E27FC236}">
                    <a16:creationId xmlns:a16="http://schemas.microsoft.com/office/drawing/2014/main" id="{2AC67CD9-4F6D-770C-2B6B-A209AB95E71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9">
                <a:extLst>
                  <a:ext uri="{FF2B5EF4-FFF2-40B4-BE49-F238E27FC236}">
                    <a16:creationId xmlns:a16="http://schemas.microsoft.com/office/drawing/2014/main" id="{0C35EDBC-C037-DF17-8221-B7D94BD7BA7B}"/>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文本框 4">
                <a:extLst>
                  <a:ext uri="{FF2B5EF4-FFF2-40B4-BE49-F238E27FC236}">
                    <a16:creationId xmlns:a16="http://schemas.microsoft.com/office/drawing/2014/main" id="{F7471B0F-57DB-6D00-FBCA-770386A30EFF}"/>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03</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graphicFrame>
        <p:nvGraphicFramePr>
          <p:cNvPr id="17" name="表格 18">
            <a:extLst>
              <a:ext uri="{FF2B5EF4-FFF2-40B4-BE49-F238E27FC236}">
                <a16:creationId xmlns:a16="http://schemas.microsoft.com/office/drawing/2014/main" id="{35AEA280-4209-A93E-3DB1-3164AAB2C7D1}"/>
              </a:ext>
            </a:extLst>
          </p:cNvPr>
          <p:cNvGraphicFramePr>
            <a:graphicFrameLocks noGrp="1"/>
          </p:cNvGraphicFramePr>
          <p:nvPr>
            <p:extLst>
              <p:ext uri="{D42A27DB-BD31-4B8C-83A1-F6EECF244321}">
                <p14:modId xmlns:p14="http://schemas.microsoft.com/office/powerpoint/2010/main" val="1127580077"/>
              </p:ext>
            </p:extLst>
          </p:nvPr>
        </p:nvGraphicFramePr>
        <p:xfrm>
          <a:off x="161762" y="1046260"/>
          <a:ext cx="8820476" cy="5316216"/>
        </p:xfrm>
        <a:graphic>
          <a:graphicData uri="http://schemas.openxmlformats.org/drawingml/2006/table">
            <a:tbl>
              <a:tblPr firstRow="1" bandRow="1">
                <a:tableStyleId>{5C22544A-7EE6-4342-B048-85BDC9FD1C3A}</a:tableStyleId>
              </a:tblPr>
              <a:tblGrid>
                <a:gridCol w="2355506">
                  <a:extLst>
                    <a:ext uri="{9D8B030D-6E8A-4147-A177-3AD203B41FA5}">
                      <a16:colId xmlns:a16="http://schemas.microsoft.com/office/drawing/2014/main" val="1747691604"/>
                    </a:ext>
                  </a:extLst>
                </a:gridCol>
                <a:gridCol w="2229852">
                  <a:extLst>
                    <a:ext uri="{9D8B030D-6E8A-4147-A177-3AD203B41FA5}">
                      <a16:colId xmlns:a16="http://schemas.microsoft.com/office/drawing/2014/main" val="3802122033"/>
                    </a:ext>
                  </a:extLst>
                </a:gridCol>
                <a:gridCol w="2181727">
                  <a:extLst>
                    <a:ext uri="{9D8B030D-6E8A-4147-A177-3AD203B41FA5}">
                      <a16:colId xmlns:a16="http://schemas.microsoft.com/office/drawing/2014/main" val="996827379"/>
                    </a:ext>
                  </a:extLst>
                </a:gridCol>
                <a:gridCol w="2053391">
                  <a:extLst>
                    <a:ext uri="{9D8B030D-6E8A-4147-A177-3AD203B41FA5}">
                      <a16:colId xmlns:a16="http://schemas.microsoft.com/office/drawing/2014/main" val="3039447365"/>
                    </a:ext>
                  </a:extLst>
                </a:gridCol>
              </a:tblGrid>
              <a:tr h="562249">
                <a:tc>
                  <a:txBody>
                    <a:bodyPr/>
                    <a:lstStyle/>
                    <a:p>
                      <a:pPr algn="ctr">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分类</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基因芯片</a:t>
                      </a:r>
                      <a:endPar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SAGE/MPSS</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RNA-Seq</a:t>
                      </a:r>
                    </a:p>
                  </a:txBody>
                  <a:tcPr marL="129820" marR="129820" marT="64910" marB="64910"/>
                </a:tc>
                <a:extLst>
                  <a:ext uri="{0D108BD9-81ED-4DB2-BD59-A6C34878D82A}">
                    <a16:rowId xmlns:a16="http://schemas.microsoft.com/office/drawing/2014/main" val="1828477913"/>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原理</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杂交</a:t>
                      </a:r>
                    </a:p>
                  </a:txBody>
                  <a:tcPr marL="129820" marR="129820" marT="64910" marB="64910"/>
                </a:tc>
                <a:tc>
                  <a:txBody>
                    <a:bodyPr/>
                    <a:lstStyle/>
                    <a:p>
                      <a:pPr algn="ctr">
                        <a:lnSpc>
                          <a:spcPct val="150000"/>
                        </a:lnSpc>
                      </a:pPr>
                      <a:r>
                        <a:rPr lang="en-US" altLang="zh-CN"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Sanger</a:t>
                      </a: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测序</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高通量测序</a:t>
                      </a:r>
                    </a:p>
                  </a:txBody>
                  <a:tcPr marL="129820" marR="129820" marT="64910" marB="64910"/>
                </a:tc>
                <a:extLst>
                  <a:ext uri="{0D108BD9-81ED-4DB2-BD59-A6C34878D82A}">
                    <a16:rowId xmlns:a16="http://schemas.microsoft.com/office/drawing/2014/main" val="2596238831"/>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信号</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荧光模拟信号</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数字化信号</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数字化信号</a:t>
                      </a:r>
                    </a:p>
                  </a:txBody>
                  <a:tcPr marL="129820" marR="129820" marT="64910" marB="64910"/>
                </a:tc>
                <a:extLst>
                  <a:ext uri="{0D108BD9-81ED-4DB2-BD59-A6C34878D82A}">
                    <a16:rowId xmlns:a16="http://schemas.microsoft.com/office/drawing/2014/main" val="3250595509"/>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分辨率</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数个</a:t>
                      </a:r>
                      <a:r>
                        <a:rPr lang="en-US" altLang="zh-CN"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100bp</a:t>
                      </a:r>
                      <a:endPar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endParaRP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单碱基</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单碱基</a:t>
                      </a:r>
                    </a:p>
                  </a:txBody>
                  <a:tcPr marL="129820" marR="129820" marT="64910" marB="64910"/>
                </a:tc>
                <a:extLst>
                  <a:ext uri="{0D108BD9-81ED-4DB2-BD59-A6C34878D82A}">
                    <a16:rowId xmlns:a16="http://schemas.microsoft.com/office/drawing/2014/main" val="1507129950"/>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通量</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高</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低</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高</a:t>
                      </a:r>
                    </a:p>
                  </a:txBody>
                  <a:tcPr marL="129820" marR="129820" marT="64910" marB="64910"/>
                </a:tc>
                <a:extLst>
                  <a:ext uri="{0D108BD9-81ED-4DB2-BD59-A6C34878D82A}">
                    <a16:rowId xmlns:a16="http://schemas.microsoft.com/office/drawing/2014/main" val="728405712"/>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背景</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高</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低</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低</a:t>
                      </a:r>
                    </a:p>
                  </a:txBody>
                  <a:tcPr marL="129820" marR="129820" marT="64910" marB="64910"/>
                </a:tc>
                <a:extLst>
                  <a:ext uri="{0D108BD9-81ED-4DB2-BD59-A6C34878D82A}">
                    <a16:rowId xmlns:a16="http://schemas.microsoft.com/office/drawing/2014/main" val="1354844901"/>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基因表达定量范围</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几十到几百倍</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不适用</a:t>
                      </a:r>
                    </a:p>
                  </a:txBody>
                  <a:tcPr marL="129820" marR="129820" marT="64910" marB="64910"/>
                </a:tc>
                <a:tc>
                  <a:txBody>
                    <a:bodyPr/>
                    <a:lstStyle/>
                    <a:p>
                      <a:pPr algn="ctr">
                        <a:lnSpc>
                          <a:spcPct val="150000"/>
                        </a:lnSpc>
                      </a:pPr>
                      <a:r>
                        <a:rPr lang="en-US" altLang="zh-CN"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&gt;8000</a:t>
                      </a: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倍</a:t>
                      </a:r>
                    </a:p>
                  </a:txBody>
                  <a:tcPr marL="129820" marR="129820" marT="64910" marB="64910"/>
                </a:tc>
                <a:extLst>
                  <a:ext uri="{0D108BD9-81ED-4DB2-BD59-A6C34878D82A}">
                    <a16:rowId xmlns:a16="http://schemas.microsoft.com/office/drawing/2014/main" val="2866586305"/>
                  </a:ext>
                </a:extLst>
              </a:tr>
              <a:tr h="60740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全基因组分析成本</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高</a:t>
                      </a:r>
                    </a:p>
                  </a:txBody>
                  <a:tcPr marL="129820" marR="129820" marT="64910" marB="64910"/>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高</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相对较低</a:t>
                      </a:r>
                    </a:p>
                  </a:txBody>
                  <a:tcPr marL="129820" marR="129820" marT="64910" marB="64910"/>
                </a:tc>
                <a:extLst>
                  <a:ext uri="{0D108BD9-81ED-4DB2-BD59-A6C34878D82A}">
                    <a16:rowId xmlns:a16="http://schemas.microsoft.com/office/drawing/2014/main" val="2388269188"/>
                  </a:ext>
                </a:extLst>
              </a:tr>
              <a:tr h="588827">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起始</a:t>
                      </a:r>
                      <a:r>
                        <a:rPr lang="en-US" altLang="zh-CN"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用量</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多</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多</a:t>
                      </a:r>
                    </a:p>
                  </a:txBody>
                  <a:tcPr marL="129820" marR="129820" marT="64910" marB="64910"/>
                </a:tc>
                <a:tc>
                  <a:txBody>
                    <a:bodyPr/>
                    <a:lstStyle/>
                    <a:p>
                      <a:pPr algn="ctr">
                        <a:lnSpc>
                          <a:spcPct val="150000"/>
                        </a:lnSpc>
                      </a:pPr>
                      <a:r>
                        <a:rPr lang="zh-CN" altLang="en-US" sz="2000" dirty="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rPr>
                        <a:t>少</a:t>
                      </a:r>
                    </a:p>
                  </a:txBody>
                  <a:tcPr marL="129820" marR="129820" marT="64910" marB="64910"/>
                </a:tc>
                <a:extLst>
                  <a:ext uri="{0D108BD9-81ED-4DB2-BD59-A6C34878D82A}">
                    <a16:rowId xmlns:a16="http://schemas.microsoft.com/office/drawing/2014/main" val="3344547321"/>
                  </a:ext>
                </a:extLst>
              </a:tr>
            </a:tbl>
          </a:graphicData>
        </a:graphic>
      </p:graphicFrame>
    </p:spTree>
    <p:extLst>
      <p:ext uri="{BB962C8B-B14F-4D97-AF65-F5344CB8AC3E}">
        <p14:creationId xmlns:p14="http://schemas.microsoft.com/office/powerpoint/2010/main" val="15529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a:extLst>
              <a:ext uri="{FF2B5EF4-FFF2-40B4-BE49-F238E27FC236}">
                <a16:creationId xmlns:a16="http://schemas.microsoft.com/office/drawing/2014/main" id="{7412FED5-CF24-484E-A35A-3EBA35930645}"/>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E4E3B19-BD36-44D0-B68E-936EF17AB6FB}"/>
              </a:ext>
            </a:extLst>
          </p:cNvPr>
          <p:cNvSpPr txBox="1"/>
          <p:nvPr/>
        </p:nvSpPr>
        <p:spPr>
          <a:xfrm>
            <a:off x="871326" y="905095"/>
            <a:ext cx="7401351" cy="1418746"/>
          </a:xfrm>
          <a:prstGeom prst="rect">
            <a:avLst/>
          </a:prstGeom>
          <a:noFill/>
        </p:spPr>
        <p:txBody>
          <a:bodyPr wrap="square" lIns="91402" tIns="45700" rIns="91402" bIns="45700" rtlCol="0">
            <a:spAutoFit/>
          </a:bodyPr>
          <a:lstStyle/>
          <a:p>
            <a:pPr indent="-342900">
              <a:lnSpc>
                <a:spcPct val="150000"/>
              </a:lnSpc>
              <a:spcAft>
                <a:spcPts val="12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药靶候选基因的鉴定</a:t>
            </a:r>
            <a:endParaRPr lang="en-US" altLang="zh-CN" sz="24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spcBef>
                <a:spcPts val="1200"/>
              </a:spcBef>
              <a:spcAft>
                <a:spcPts val="1200"/>
              </a:spcAft>
            </a:pPr>
            <a:endParaRPr lang="zh-CN" altLang="en-US" sz="32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111E64E9-7A5F-4CB1-81EA-6F0259421DD2}"/>
              </a:ext>
            </a:extLst>
          </p:cNvPr>
          <p:cNvSpPr txBox="1"/>
          <p:nvPr/>
        </p:nvSpPr>
        <p:spPr>
          <a:xfrm>
            <a:off x="1109188" y="3752335"/>
            <a:ext cx="6910951" cy="580375"/>
          </a:xfrm>
          <a:prstGeom prst="rect">
            <a:avLst/>
          </a:prstGeom>
          <a:noFill/>
        </p:spPr>
        <p:txBody>
          <a:bodyPr wrap="square" lIns="91402" tIns="45700" rIns="91402" bIns="45700" rtlCol="0">
            <a:spAutoFit/>
          </a:bodyPr>
          <a:lstStyle/>
          <a:p>
            <a:pPr indent="-342900">
              <a:lnSpc>
                <a:spcPct val="150000"/>
              </a:lnSpc>
              <a:spcBef>
                <a:spcPts val="1200"/>
              </a:spcBef>
              <a:spcAft>
                <a:spcPts val="1200"/>
              </a:spcAft>
              <a:buFont typeface="Wingdings" panose="05000000000000000000" pitchFamily="2" charset="2"/>
              <a:buChar char="ü"/>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编码靶标蛋白的基因称为靶标基因。</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F43CE486-56A1-40F8-BB90-42A4B85D4EF9}"/>
              </a:ext>
            </a:extLst>
          </p:cNvPr>
          <p:cNvSpPr txBox="1"/>
          <p:nvPr/>
        </p:nvSpPr>
        <p:spPr>
          <a:xfrm>
            <a:off x="1095315" y="4928600"/>
            <a:ext cx="7401351" cy="580375"/>
          </a:xfrm>
          <a:prstGeom prst="rect">
            <a:avLst/>
          </a:prstGeom>
          <a:noFill/>
        </p:spPr>
        <p:txBody>
          <a:bodyPr wrap="square" lIns="91402" tIns="45700" rIns="91402" bIns="45700" rtlCol="0">
            <a:spAutoFit/>
          </a:bodyPr>
          <a:lstStyle/>
          <a:p>
            <a:pPr indent="-342900">
              <a:lnSpc>
                <a:spcPct val="150000"/>
              </a:lnSpc>
              <a:spcBef>
                <a:spcPts val="1200"/>
              </a:spcBef>
              <a:spcAft>
                <a:spcPts val="1200"/>
              </a:spcAft>
              <a:buFont typeface="Wingdings" panose="05000000000000000000" pitchFamily="2" charset="2"/>
              <a:buChar char="ü"/>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通过转录组学研究寻找差异表达基因。</a:t>
            </a:r>
            <a:endParaRPr lang="zh-CN" altLang="en-US" sz="32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 name="组合 2">
            <a:extLst>
              <a:ext uri="{FF2B5EF4-FFF2-40B4-BE49-F238E27FC236}">
                <a16:creationId xmlns:a16="http://schemas.microsoft.com/office/drawing/2014/main" id="{0FE691AA-E161-4549-A728-37A5199963A9}"/>
              </a:ext>
            </a:extLst>
          </p:cNvPr>
          <p:cNvGrpSpPr/>
          <p:nvPr/>
        </p:nvGrpSpPr>
        <p:grpSpPr>
          <a:xfrm>
            <a:off x="916311" y="1922888"/>
            <a:ext cx="7573875" cy="1339951"/>
            <a:chOff x="526278" y="2142704"/>
            <a:chExt cx="7573875" cy="1339951"/>
          </a:xfrm>
        </p:grpSpPr>
        <p:sp>
          <p:nvSpPr>
            <p:cNvPr id="2" name="矩形: 圆角 1">
              <a:extLst>
                <a:ext uri="{FF2B5EF4-FFF2-40B4-BE49-F238E27FC236}">
                  <a16:creationId xmlns:a16="http://schemas.microsoft.com/office/drawing/2014/main" id="{397D7D12-DCAE-4831-8614-CBE2CC79AC20}"/>
                </a:ext>
              </a:extLst>
            </p:cNvPr>
            <p:cNvSpPr/>
            <p:nvPr/>
          </p:nvSpPr>
          <p:spPr>
            <a:xfrm>
              <a:off x="526278" y="2142704"/>
              <a:ext cx="7291220" cy="1339951"/>
            </a:xfrm>
            <a:prstGeom prst="round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
          <p:nvSpPr>
            <p:cNvPr id="21" name="文本框 20">
              <a:extLst>
                <a:ext uri="{FF2B5EF4-FFF2-40B4-BE49-F238E27FC236}">
                  <a16:creationId xmlns:a16="http://schemas.microsoft.com/office/drawing/2014/main" id="{8797DDDE-076D-49F7-BB49-68BF2D2825B5}"/>
                </a:ext>
              </a:extLst>
            </p:cNvPr>
            <p:cNvSpPr txBox="1"/>
            <p:nvPr/>
          </p:nvSpPr>
          <p:spPr>
            <a:xfrm>
              <a:off x="698802" y="2323841"/>
              <a:ext cx="7401351" cy="1123472"/>
            </a:xfrm>
            <a:prstGeom prst="rect">
              <a:avLst/>
            </a:prstGeom>
            <a:noFill/>
          </p:spPr>
          <p:txBody>
            <a:bodyPr wrap="square" lIns="91402" tIns="45700" rIns="91402" bIns="45700" rtlCol="0">
              <a:spAutoFit/>
            </a:bodyPr>
            <a:lstStyle/>
            <a:p>
              <a:pPr indent="-342900">
                <a:lnSpc>
                  <a:spcPts val="2900"/>
                </a:lnSpc>
                <a:spcBef>
                  <a:spcPts val="1200"/>
                </a:spcBef>
                <a:spcAft>
                  <a:spcPts val="1200"/>
                </a:spcAft>
                <a:buFont typeface="Wingdings" panose="05000000000000000000" pitchFamily="2" charset="2"/>
                <a:buChar char="ü"/>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药物靶标是指体内具有药效功能并能被药物作用</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spcBef>
                  <a:spcPts val="1200"/>
                </a:spcBef>
                <a:spcAft>
                  <a:spcPts val="12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的生物大分子。</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 name="矩形: 圆角 21">
            <a:extLst>
              <a:ext uri="{FF2B5EF4-FFF2-40B4-BE49-F238E27FC236}">
                <a16:creationId xmlns:a16="http://schemas.microsoft.com/office/drawing/2014/main" id="{7E4AD609-A946-41B2-B5E4-7B3D0150DE9E}"/>
              </a:ext>
            </a:extLst>
          </p:cNvPr>
          <p:cNvSpPr/>
          <p:nvPr/>
        </p:nvSpPr>
        <p:spPr>
          <a:xfrm>
            <a:off x="916311" y="4895120"/>
            <a:ext cx="7291220" cy="752329"/>
          </a:xfrm>
          <a:prstGeom prst="round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
        <p:nvSpPr>
          <p:cNvPr id="23" name="矩形: 圆角 22">
            <a:extLst>
              <a:ext uri="{FF2B5EF4-FFF2-40B4-BE49-F238E27FC236}">
                <a16:creationId xmlns:a16="http://schemas.microsoft.com/office/drawing/2014/main" id="{32012399-0E87-4C3D-9152-F21AF1C614F3}"/>
              </a:ext>
            </a:extLst>
          </p:cNvPr>
          <p:cNvSpPr/>
          <p:nvPr/>
        </p:nvSpPr>
        <p:spPr>
          <a:xfrm>
            <a:off x="916311" y="3719555"/>
            <a:ext cx="7291220" cy="752329"/>
          </a:xfrm>
          <a:prstGeom prst="roundRect">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grpSp>
        <p:nvGrpSpPr>
          <p:cNvPr id="25" name="组合 24">
            <a:extLst>
              <a:ext uri="{FF2B5EF4-FFF2-40B4-BE49-F238E27FC236}">
                <a16:creationId xmlns:a16="http://schemas.microsoft.com/office/drawing/2014/main" id="{18FC1530-83E9-4A67-93B4-DE8D2C327BE6}"/>
              </a:ext>
            </a:extLst>
          </p:cNvPr>
          <p:cNvGrpSpPr/>
          <p:nvPr/>
        </p:nvGrpSpPr>
        <p:grpSpPr>
          <a:xfrm>
            <a:off x="251902" y="157386"/>
            <a:ext cx="4668591" cy="863896"/>
            <a:chOff x="251902" y="157386"/>
            <a:chExt cx="4668591" cy="863896"/>
          </a:xfrm>
        </p:grpSpPr>
        <p:sp>
          <p:nvSpPr>
            <p:cNvPr id="26" name="矩形 25">
              <a:extLst>
                <a:ext uri="{FF2B5EF4-FFF2-40B4-BE49-F238E27FC236}">
                  <a16:creationId xmlns:a16="http://schemas.microsoft.com/office/drawing/2014/main" id="{67D477F5-FDE9-423D-9A4D-BB4FFEF4981A}"/>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27" name="组合 26">
              <a:extLst>
                <a:ext uri="{FF2B5EF4-FFF2-40B4-BE49-F238E27FC236}">
                  <a16:creationId xmlns:a16="http://schemas.microsoft.com/office/drawing/2014/main" id="{CE852EE0-E359-4B99-A212-F0B784E68891}"/>
                </a:ext>
              </a:extLst>
            </p:cNvPr>
            <p:cNvGrpSpPr/>
            <p:nvPr/>
          </p:nvGrpSpPr>
          <p:grpSpPr>
            <a:xfrm>
              <a:off x="251902" y="157386"/>
              <a:ext cx="887938" cy="585582"/>
              <a:chOff x="562441" y="531294"/>
              <a:chExt cx="2322326" cy="1531540"/>
            </a:xfrm>
          </p:grpSpPr>
          <p:sp>
            <p:nvSpPr>
              <p:cNvPr id="28" name="圆角矩形 65">
                <a:extLst>
                  <a:ext uri="{FF2B5EF4-FFF2-40B4-BE49-F238E27FC236}">
                    <a16:creationId xmlns:a16="http://schemas.microsoft.com/office/drawing/2014/main" id="{8506B7EE-7568-4C50-9931-ACC847E416AD}"/>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9" name="圆角矩形 66">
                <a:extLst>
                  <a:ext uri="{FF2B5EF4-FFF2-40B4-BE49-F238E27FC236}">
                    <a16:creationId xmlns:a16="http://schemas.microsoft.com/office/drawing/2014/main" id="{57040CA3-320D-4EFF-9B89-3710FA0FB207}"/>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0" name="圆角矩形 67">
                <a:extLst>
                  <a:ext uri="{FF2B5EF4-FFF2-40B4-BE49-F238E27FC236}">
                    <a16:creationId xmlns:a16="http://schemas.microsoft.com/office/drawing/2014/main" id="{58FE9308-8741-4F59-945D-81D5A1BFAFA2}"/>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1" name="圆角矩形 68">
                <a:extLst>
                  <a:ext uri="{FF2B5EF4-FFF2-40B4-BE49-F238E27FC236}">
                    <a16:creationId xmlns:a16="http://schemas.microsoft.com/office/drawing/2014/main" id="{E9682852-6B34-42EA-975D-492E4286C9F7}"/>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2" name="圆角矩形 69">
                <a:extLst>
                  <a:ext uri="{FF2B5EF4-FFF2-40B4-BE49-F238E27FC236}">
                    <a16:creationId xmlns:a16="http://schemas.microsoft.com/office/drawing/2014/main" id="{2C80B0F8-AA62-45A1-B09A-89351E11EB6E}"/>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3" name="文本框 4">
                <a:extLst>
                  <a:ext uri="{FF2B5EF4-FFF2-40B4-BE49-F238E27FC236}">
                    <a16:creationId xmlns:a16="http://schemas.microsoft.com/office/drawing/2014/main" id="{F45BAB11-2B6F-4370-BD2B-9F5D0F7EE0A0}"/>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2686020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1DFAAB-9177-481F-B39A-FEAD98BC91B2}"/>
              </a:ext>
            </a:extLst>
          </p:cNvPr>
          <p:cNvSpPr txBox="1"/>
          <p:nvPr/>
        </p:nvSpPr>
        <p:spPr>
          <a:xfrm>
            <a:off x="596618" y="809611"/>
            <a:ext cx="7401351" cy="661807"/>
          </a:xfrm>
          <a:prstGeom prst="rect">
            <a:avLst/>
          </a:prstGeom>
          <a:noFill/>
        </p:spPr>
        <p:txBody>
          <a:bodyPr wrap="square" lIns="91402" tIns="45700" rIns="91402" bIns="45700" rtlCol="0">
            <a:spAutoFit/>
          </a:bodyPr>
          <a:lstStyle/>
          <a:p>
            <a:pPr marL="457200" indent="-457200">
              <a:lnSpc>
                <a:spcPct val="150000"/>
              </a:lnSpc>
              <a:spcAft>
                <a:spcPts val="12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反义药物 </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(antisense drug)</a:t>
            </a:r>
          </a:p>
        </p:txBody>
      </p: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2" name="组合 1">
            <a:extLst>
              <a:ext uri="{FF2B5EF4-FFF2-40B4-BE49-F238E27FC236}">
                <a16:creationId xmlns:a16="http://schemas.microsoft.com/office/drawing/2014/main" id="{8B18C5A9-0BB5-4017-9BE8-91CA50651511}"/>
              </a:ext>
            </a:extLst>
          </p:cNvPr>
          <p:cNvGrpSpPr/>
          <p:nvPr/>
        </p:nvGrpSpPr>
        <p:grpSpPr>
          <a:xfrm>
            <a:off x="3587647" y="1907577"/>
            <a:ext cx="1977767" cy="4964491"/>
            <a:chOff x="5168202" y="1791410"/>
            <a:chExt cx="2767248" cy="5449246"/>
          </a:xfrm>
        </p:grpSpPr>
        <p:grpSp>
          <p:nvGrpSpPr>
            <p:cNvPr id="42" name="Group 32">
              <a:extLst>
                <a:ext uri="{FF2B5EF4-FFF2-40B4-BE49-F238E27FC236}">
                  <a16:creationId xmlns:a16="http://schemas.microsoft.com/office/drawing/2014/main" id="{D2A5839F-2836-466C-B596-C17076701827}"/>
                </a:ext>
              </a:extLst>
            </p:cNvPr>
            <p:cNvGrpSpPr/>
            <p:nvPr/>
          </p:nvGrpSpPr>
          <p:grpSpPr>
            <a:xfrm>
              <a:off x="6410446" y="1961255"/>
              <a:ext cx="343096" cy="5272369"/>
              <a:chOff x="6078047" y="1859293"/>
              <a:chExt cx="325400" cy="5000433"/>
            </a:xfrm>
            <a:solidFill>
              <a:srgbClr val="0070C0"/>
            </a:solidFill>
            <a:effectLst>
              <a:outerShdw blurRad="419100" dist="419100" dir="5400000" algn="ctr" rotWithShape="0">
                <a:srgbClr val="000000">
                  <a:alpha val="43137"/>
                </a:srgbClr>
              </a:outerShdw>
            </a:effectLst>
          </p:grpSpPr>
          <p:sp>
            <p:nvSpPr>
              <p:cNvPr id="43" name="Freeform 5">
                <a:extLst>
                  <a:ext uri="{FF2B5EF4-FFF2-40B4-BE49-F238E27FC236}">
                    <a16:creationId xmlns:a16="http://schemas.microsoft.com/office/drawing/2014/main" id="{0BDD4D5F-9A6D-4ADB-AF82-C2D7211191D5}"/>
                  </a:ext>
                </a:extLst>
              </p:cNvPr>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4" name="Freeform 5">
                <a:extLst>
                  <a:ext uri="{FF2B5EF4-FFF2-40B4-BE49-F238E27FC236}">
                    <a16:creationId xmlns:a16="http://schemas.microsoft.com/office/drawing/2014/main" id="{5EBDFCF8-3EA1-49D1-94F2-5FDE78E60C5C}"/>
                  </a:ext>
                </a:extLst>
              </p:cNvPr>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45" name="Group 31">
              <a:extLst>
                <a:ext uri="{FF2B5EF4-FFF2-40B4-BE49-F238E27FC236}">
                  <a16:creationId xmlns:a16="http://schemas.microsoft.com/office/drawing/2014/main" id="{EEB75131-E064-4179-9C16-91AE27816A7F}"/>
                </a:ext>
              </a:extLst>
            </p:cNvPr>
            <p:cNvGrpSpPr/>
            <p:nvPr/>
          </p:nvGrpSpPr>
          <p:grpSpPr>
            <a:xfrm>
              <a:off x="6410446" y="1791410"/>
              <a:ext cx="1241698" cy="676727"/>
              <a:chOff x="6078047" y="1698209"/>
              <a:chExt cx="1177654" cy="641823"/>
            </a:xfrm>
            <a:solidFill>
              <a:srgbClr val="0070C0"/>
            </a:solidFill>
            <a:effectLst>
              <a:outerShdw blurRad="419100" dist="419100" dir="5400000" algn="ctr" rotWithShape="0">
                <a:srgbClr val="000000">
                  <a:alpha val="43137"/>
                </a:srgbClr>
              </a:outerShdw>
            </a:effectLst>
          </p:grpSpPr>
          <p:sp>
            <p:nvSpPr>
              <p:cNvPr id="46" name="Freeform 7">
                <a:extLst>
                  <a:ext uri="{FF2B5EF4-FFF2-40B4-BE49-F238E27FC236}">
                    <a16:creationId xmlns:a16="http://schemas.microsoft.com/office/drawing/2014/main" id="{D73F7B3D-4472-41AA-B922-C29517D4506B}"/>
                  </a:ext>
                </a:extLst>
              </p:cNvPr>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47" name="Freeform 9">
                <a:extLst>
                  <a:ext uri="{FF2B5EF4-FFF2-40B4-BE49-F238E27FC236}">
                    <a16:creationId xmlns:a16="http://schemas.microsoft.com/office/drawing/2014/main" id="{F21C9C8E-65CD-4755-B35B-C74B104C93BB}"/>
                  </a:ext>
                </a:extLst>
              </p:cNvPr>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48" name="Group 36">
              <a:extLst>
                <a:ext uri="{FF2B5EF4-FFF2-40B4-BE49-F238E27FC236}">
                  <a16:creationId xmlns:a16="http://schemas.microsoft.com/office/drawing/2014/main" id="{A5D399A2-F4A4-47E2-A66F-10CC3B85FA3F}"/>
                </a:ext>
              </a:extLst>
            </p:cNvPr>
            <p:cNvGrpSpPr/>
            <p:nvPr/>
          </p:nvGrpSpPr>
          <p:grpSpPr>
            <a:xfrm>
              <a:off x="6829260" y="4105336"/>
              <a:ext cx="344280" cy="3128287"/>
              <a:chOff x="6475260" y="3892789"/>
              <a:chExt cx="326522" cy="2966937"/>
            </a:xfrm>
            <a:solidFill>
              <a:schemeClr val="tx1">
                <a:lumMod val="65000"/>
                <a:lumOff val="35000"/>
              </a:schemeClr>
            </a:solidFill>
            <a:effectLst>
              <a:outerShdw blurRad="419100" dist="419100" dir="5400000" algn="ctr" rotWithShape="0">
                <a:srgbClr val="000000">
                  <a:alpha val="43137"/>
                </a:srgbClr>
              </a:outerShdw>
            </a:effectLst>
          </p:grpSpPr>
          <p:sp>
            <p:nvSpPr>
              <p:cNvPr id="49" name="Freeform 21">
                <a:extLst>
                  <a:ext uri="{FF2B5EF4-FFF2-40B4-BE49-F238E27FC236}">
                    <a16:creationId xmlns:a16="http://schemas.microsoft.com/office/drawing/2014/main" id="{88094DA9-5A68-4EAD-BF0F-E991048790D6}"/>
                  </a:ext>
                </a:extLst>
              </p:cNvPr>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50" name="Freeform 21">
                <a:extLst>
                  <a:ext uri="{FF2B5EF4-FFF2-40B4-BE49-F238E27FC236}">
                    <a16:creationId xmlns:a16="http://schemas.microsoft.com/office/drawing/2014/main" id="{6D0FEC43-A680-4CC6-BD51-EAF8CA4BDED2}"/>
                  </a:ext>
                </a:extLst>
              </p:cNvPr>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51" name="Group 33">
              <a:extLst>
                <a:ext uri="{FF2B5EF4-FFF2-40B4-BE49-F238E27FC236}">
                  <a16:creationId xmlns:a16="http://schemas.microsoft.com/office/drawing/2014/main" id="{E1BAE858-7564-400E-93AF-0B72EE04C71E}"/>
                </a:ext>
              </a:extLst>
            </p:cNvPr>
            <p:cNvGrpSpPr/>
            <p:nvPr/>
          </p:nvGrpSpPr>
          <p:grpSpPr>
            <a:xfrm>
              <a:off x="5991633" y="3030698"/>
              <a:ext cx="343096" cy="4209958"/>
              <a:chOff x="5680835" y="2873577"/>
              <a:chExt cx="325400" cy="3992819"/>
            </a:xfrm>
            <a:solidFill>
              <a:srgbClr val="0070C0"/>
            </a:solidFill>
            <a:effectLst>
              <a:outerShdw blurRad="419100" dist="419100" dir="5400000" algn="ctr" rotWithShape="0">
                <a:srgbClr val="000000">
                  <a:alpha val="43137"/>
                </a:srgbClr>
              </a:outerShdw>
            </a:effectLst>
          </p:grpSpPr>
          <p:sp>
            <p:nvSpPr>
              <p:cNvPr id="52" name="Freeform 13">
                <a:extLst>
                  <a:ext uri="{FF2B5EF4-FFF2-40B4-BE49-F238E27FC236}">
                    <a16:creationId xmlns:a16="http://schemas.microsoft.com/office/drawing/2014/main" id="{DA9D7B94-C694-407A-B905-377AF3F81150}"/>
                  </a:ext>
                </a:extLst>
              </p:cNvPr>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53" name="Freeform 13">
                <a:extLst>
                  <a:ext uri="{FF2B5EF4-FFF2-40B4-BE49-F238E27FC236}">
                    <a16:creationId xmlns:a16="http://schemas.microsoft.com/office/drawing/2014/main" id="{3A0FB64A-5A4C-4BCB-B930-597F6E8CC317}"/>
                  </a:ext>
                </a:extLst>
              </p:cNvPr>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54" name="Group 34">
              <a:extLst>
                <a:ext uri="{FF2B5EF4-FFF2-40B4-BE49-F238E27FC236}">
                  <a16:creationId xmlns:a16="http://schemas.microsoft.com/office/drawing/2014/main" id="{4526179C-39D1-4237-A116-A84CC3DE5DBC}"/>
                </a:ext>
              </a:extLst>
            </p:cNvPr>
            <p:cNvGrpSpPr/>
            <p:nvPr/>
          </p:nvGrpSpPr>
          <p:grpSpPr>
            <a:xfrm>
              <a:off x="5168202" y="2859761"/>
              <a:ext cx="1166525" cy="677911"/>
              <a:chOff x="4899875" y="2711458"/>
              <a:chExt cx="1106360" cy="642946"/>
            </a:xfrm>
            <a:solidFill>
              <a:srgbClr val="0070C0"/>
            </a:solidFill>
            <a:effectLst>
              <a:outerShdw blurRad="419100" dist="419100" dir="5400000" algn="ctr" rotWithShape="0">
                <a:srgbClr val="000000">
                  <a:alpha val="43137"/>
                </a:srgbClr>
              </a:outerShdw>
            </a:effectLst>
          </p:grpSpPr>
          <p:sp>
            <p:nvSpPr>
              <p:cNvPr id="55" name="Freeform 15">
                <a:extLst>
                  <a:ext uri="{FF2B5EF4-FFF2-40B4-BE49-F238E27FC236}">
                    <a16:creationId xmlns:a16="http://schemas.microsoft.com/office/drawing/2014/main" id="{3330F392-DD3D-4709-87FB-3BBAE8A6A214}"/>
                  </a:ext>
                </a:extLst>
              </p:cNvPr>
              <p:cNvSpPr/>
              <p:nvPr/>
            </p:nvSpPr>
            <p:spPr bwMode="auto">
              <a:xfrm>
                <a:off x="5211811" y="2873578"/>
                <a:ext cx="794424" cy="326521"/>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56" name="Freeform 17">
                <a:extLst>
                  <a:ext uri="{FF2B5EF4-FFF2-40B4-BE49-F238E27FC236}">
                    <a16:creationId xmlns:a16="http://schemas.microsoft.com/office/drawing/2014/main" id="{164CB6F2-F133-40CC-8786-82245055147F}"/>
                  </a:ext>
                </a:extLst>
              </p:cNvPr>
              <p:cNvSpPr/>
              <p:nvPr/>
            </p:nvSpPr>
            <p:spPr bwMode="auto">
              <a:xfrm>
                <a:off x="4899875" y="2711458"/>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nvGrpSpPr>
            <p:cNvPr id="57" name="Group 35">
              <a:extLst>
                <a:ext uri="{FF2B5EF4-FFF2-40B4-BE49-F238E27FC236}">
                  <a16:creationId xmlns:a16="http://schemas.microsoft.com/office/drawing/2014/main" id="{DA9B758C-25D6-4573-85BA-913E8EC3434E}"/>
                </a:ext>
              </a:extLst>
            </p:cNvPr>
            <p:cNvGrpSpPr/>
            <p:nvPr/>
          </p:nvGrpSpPr>
          <p:grpSpPr>
            <a:xfrm>
              <a:off x="6829260" y="3929292"/>
              <a:ext cx="1106190" cy="677911"/>
              <a:chOff x="6475260" y="3725824"/>
              <a:chExt cx="1049135" cy="642946"/>
            </a:xfrm>
            <a:solidFill>
              <a:schemeClr val="tx1">
                <a:lumMod val="65000"/>
                <a:lumOff val="35000"/>
              </a:schemeClr>
            </a:solidFill>
            <a:effectLst>
              <a:outerShdw blurRad="419100" dist="419100" dir="5400000" algn="ctr" rotWithShape="0">
                <a:srgbClr val="000000">
                  <a:alpha val="43137"/>
                </a:srgbClr>
              </a:outerShdw>
            </a:effectLst>
          </p:grpSpPr>
          <p:sp>
            <p:nvSpPr>
              <p:cNvPr id="58" name="Freeform 23">
                <a:extLst>
                  <a:ext uri="{FF2B5EF4-FFF2-40B4-BE49-F238E27FC236}">
                    <a16:creationId xmlns:a16="http://schemas.microsoft.com/office/drawing/2014/main" id="{AF52A7F4-91AD-4349-B611-D3FA9C7EB314}"/>
                  </a:ext>
                </a:extLst>
              </p:cNvPr>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sp>
            <p:nvSpPr>
              <p:cNvPr id="59" name="Freeform 25">
                <a:extLst>
                  <a:ext uri="{FF2B5EF4-FFF2-40B4-BE49-F238E27FC236}">
                    <a16:creationId xmlns:a16="http://schemas.microsoft.com/office/drawing/2014/main" id="{562C70D4-B564-4F23-94AA-B25E0BE6504F}"/>
                  </a:ext>
                </a:extLst>
              </p:cNvPr>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grpFill/>
              <a:ln>
                <a:noFill/>
              </a:ln>
            </p:spPr>
            <p:txBody>
              <a:bodyPr vert="horz" wrap="square" lIns="96413" tIns="48207" rIns="96413" bIns="48207" numCol="1" anchor="t" anchorCtr="0" compatLnSpc="1"/>
              <a:lstStyle/>
              <a:p>
                <a:endParaRPr lang="en-US" dirty="0">
                  <a:latin typeface="+mn-lt"/>
                  <a:ea typeface="+mn-ea"/>
                  <a:cs typeface="+mn-ea"/>
                  <a:sym typeface="+mn-lt"/>
                </a:endParaRPr>
              </a:p>
            </p:txBody>
          </p:sp>
        </p:grpSp>
      </p:grpSp>
      <p:sp>
        <p:nvSpPr>
          <p:cNvPr id="78" name="文本框 77">
            <a:extLst>
              <a:ext uri="{FF2B5EF4-FFF2-40B4-BE49-F238E27FC236}">
                <a16:creationId xmlns:a16="http://schemas.microsoft.com/office/drawing/2014/main" id="{2502EFD8-5915-48DB-BD1A-64815B2F2657}"/>
              </a:ext>
            </a:extLst>
          </p:cNvPr>
          <p:cNvSpPr txBox="1"/>
          <p:nvPr/>
        </p:nvSpPr>
        <p:spPr>
          <a:xfrm>
            <a:off x="234130" y="1862416"/>
            <a:ext cx="3341515" cy="2535910"/>
          </a:xfrm>
          <a:prstGeom prst="rect">
            <a:avLst/>
          </a:prstGeom>
          <a:noFill/>
        </p:spPr>
        <p:txBody>
          <a:bodyPr wrap="square" lIns="91402" tIns="45700" rIns="91402" bIns="45700" rtlCol="0">
            <a:spAutoFit/>
          </a:bodyPr>
          <a:lstStyle/>
          <a:p>
            <a:pPr>
              <a:lnSpc>
                <a:spcPct val="150000"/>
              </a:lnSpc>
              <a:spcBef>
                <a:spcPts val="1200"/>
              </a:spcBef>
            </a:pP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反义技术：</a:t>
            </a:r>
            <a:endPar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是指人工合成靶序列的反义核酸，将之导入细胞，通过与靶序列特异性地互补结合，阻抑靶基因的转录或翻译，从而阻断靶蛋白合成的技术。</a:t>
            </a:r>
            <a:endPar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文本框 78">
            <a:extLst>
              <a:ext uri="{FF2B5EF4-FFF2-40B4-BE49-F238E27FC236}">
                <a16:creationId xmlns:a16="http://schemas.microsoft.com/office/drawing/2014/main" id="{157B15CC-D814-4A48-8A96-1D27FAAAC105}"/>
              </a:ext>
            </a:extLst>
          </p:cNvPr>
          <p:cNvSpPr txBox="1"/>
          <p:nvPr/>
        </p:nvSpPr>
        <p:spPr>
          <a:xfrm>
            <a:off x="5509497" y="1726098"/>
            <a:ext cx="3634503" cy="1449524"/>
          </a:xfrm>
          <a:prstGeom prst="rect">
            <a:avLst/>
          </a:prstGeom>
          <a:noFill/>
        </p:spPr>
        <p:txBody>
          <a:bodyPr wrap="square" lIns="91402" tIns="45700" rIns="91402" bIns="45700" rtlCol="0">
            <a:spAutoFit/>
          </a:bodyPr>
          <a:lstStyle/>
          <a:p>
            <a:pPr>
              <a:lnSpc>
                <a:spcPct val="150000"/>
              </a:lnSpc>
            </a:pP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反义核酸：</a:t>
            </a:r>
            <a:endPar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包括反义</a:t>
            </a:r>
            <a:r>
              <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rPr>
              <a:t>RNA</a:t>
            </a: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、反义</a:t>
            </a:r>
            <a:r>
              <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rPr>
              <a:t>DNA</a:t>
            </a: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及核酶。</a:t>
            </a:r>
            <a:endPar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spcBef>
                <a:spcPts val="1200"/>
              </a:spcBef>
              <a:spcAft>
                <a:spcPts val="1200"/>
              </a:spcAft>
            </a:pPr>
            <a:endParaRPr lang="zh-CN" altLang="en-US" sz="28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文本框 79">
            <a:extLst>
              <a:ext uri="{FF2B5EF4-FFF2-40B4-BE49-F238E27FC236}">
                <a16:creationId xmlns:a16="http://schemas.microsoft.com/office/drawing/2014/main" id="{C02A7991-D511-44CC-BCA9-D40712633101}"/>
              </a:ext>
            </a:extLst>
          </p:cNvPr>
          <p:cNvSpPr txBox="1"/>
          <p:nvPr/>
        </p:nvSpPr>
        <p:spPr>
          <a:xfrm>
            <a:off x="5707664" y="3484425"/>
            <a:ext cx="3349426" cy="2696019"/>
          </a:xfrm>
          <a:prstGeom prst="rect">
            <a:avLst/>
          </a:prstGeom>
          <a:noFill/>
        </p:spPr>
        <p:txBody>
          <a:bodyPr wrap="square" lIns="91402" tIns="45700" rIns="91402" bIns="45700" rtlCol="0">
            <a:spAutoFit/>
          </a:bodyPr>
          <a:lstStyle/>
          <a:p>
            <a:pPr>
              <a:lnSpc>
                <a:spcPct val="150000"/>
              </a:lnSpc>
            </a:pP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反义药物：</a:t>
            </a:r>
            <a:endPar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是指利用反义技术研制的药物，通常是指反义寡核苷酸药物，即人工合成的</a:t>
            </a:r>
            <a:r>
              <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rPr>
              <a:t>10~30bp</a:t>
            </a: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的</a:t>
            </a:r>
            <a:r>
              <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rPr>
              <a:t>DNA</a:t>
            </a:r>
            <a:r>
              <a:rPr lang="zh-CN" altLang="en-US" b="1" dirty="0">
                <a:solidFill>
                  <a:srgbClr val="2867A0"/>
                </a:solidFill>
                <a:latin typeface="Arial" panose="020B0604020202020204" pitchFamily="34" charset="0"/>
                <a:ea typeface="微软雅黑" panose="020B0503020204020204" pitchFamily="34" charset="-122"/>
                <a:cs typeface="Arial" panose="020B0604020202020204" pitchFamily="34" charset="0"/>
              </a:rPr>
              <a:t>分子及其类似物。</a:t>
            </a:r>
            <a:endParaRPr lang="en-US" altLang="zh-CN"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spcBef>
                <a:spcPts val="1200"/>
              </a:spcBef>
              <a:spcAft>
                <a:spcPts val="1200"/>
              </a:spcAft>
            </a:pPr>
            <a:endParaRPr lang="zh-CN" altLang="en-US" sz="32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p:txBody>
      </p:sp>
      <p:sp>
        <p:nvSpPr>
          <p:cNvPr id="104" name="矩形: 圆角 103">
            <a:extLst>
              <a:ext uri="{FF2B5EF4-FFF2-40B4-BE49-F238E27FC236}">
                <a16:creationId xmlns:a16="http://schemas.microsoft.com/office/drawing/2014/main" id="{CEC82B43-4D30-495D-B278-1D0A3A41E3A7}"/>
              </a:ext>
            </a:extLst>
          </p:cNvPr>
          <p:cNvSpPr/>
          <p:nvPr/>
        </p:nvSpPr>
        <p:spPr>
          <a:xfrm>
            <a:off x="162528" y="1795920"/>
            <a:ext cx="3321667" cy="2737980"/>
          </a:xfrm>
          <a:prstGeom prst="roundRect">
            <a:avLst/>
          </a:prstGeom>
          <a:noFill/>
          <a:ln w="9525">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
        <p:nvSpPr>
          <p:cNvPr id="105" name="矩形: 圆角 104">
            <a:extLst>
              <a:ext uri="{FF2B5EF4-FFF2-40B4-BE49-F238E27FC236}">
                <a16:creationId xmlns:a16="http://schemas.microsoft.com/office/drawing/2014/main" id="{B7754862-5CEB-4C14-A03A-2C00AF1EBEB9}"/>
              </a:ext>
            </a:extLst>
          </p:cNvPr>
          <p:cNvSpPr/>
          <p:nvPr/>
        </p:nvSpPr>
        <p:spPr>
          <a:xfrm>
            <a:off x="5509497" y="1726097"/>
            <a:ext cx="3479974" cy="953603"/>
          </a:xfrm>
          <a:prstGeom prst="roundRect">
            <a:avLst/>
          </a:prstGeom>
          <a:noFill/>
          <a:ln w="9525">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
        <p:nvSpPr>
          <p:cNvPr id="106" name="矩形: 圆角 105">
            <a:extLst>
              <a:ext uri="{FF2B5EF4-FFF2-40B4-BE49-F238E27FC236}">
                <a16:creationId xmlns:a16="http://schemas.microsoft.com/office/drawing/2014/main" id="{00021BC1-F54C-46C4-8B9F-66A4A7CDC8C8}"/>
              </a:ext>
            </a:extLst>
          </p:cNvPr>
          <p:cNvSpPr/>
          <p:nvPr/>
        </p:nvSpPr>
        <p:spPr>
          <a:xfrm>
            <a:off x="5669564" y="3484425"/>
            <a:ext cx="3244341" cy="2208785"/>
          </a:xfrm>
          <a:prstGeom prst="roundRect">
            <a:avLst/>
          </a:prstGeom>
          <a:noFill/>
          <a:ln w="9525">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Tree>
    <p:extLst>
      <p:ext uri="{BB962C8B-B14F-4D97-AF65-F5344CB8AC3E}">
        <p14:creationId xmlns:p14="http://schemas.microsoft.com/office/powerpoint/2010/main" val="2471022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1DFAAB-9177-481F-B39A-FEAD98BC91B2}"/>
              </a:ext>
            </a:extLst>
          </p:cNvPr>
          <p:cNvSpPr txBox="1"/>
          <p:nvPr/>
        </p:nvSpPr>
        <p:spPr>
          <a:xfrm>
            <a:off x="596618" y="809611"/>
            <a:ext cx="7401351" cy="661807"/>
          </a:xfrm>
          <a:prstGeom prst="rect">
            <a:avLst/>
          </a:prstGeom>
          <a:noFill/>
        </p:spPr>
        <p:txBody>
          <a:bodyPr wrap="square" lIns="91402" tIns="45700" rIns="91402" bIns="45700" rtlCol="0">
            <a:spAutoFit/>
          </a:bodyPr>
          <a:lstStyle/>
          <a:p>
            <a:pPr marL="457200" indent="-457200">
              <a:lnSpc>
                <a:spcPct val="150000"/>
              </a:lnSpc>
              <a:spcAft>
                <a:spcPts val="12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反义药物 </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(antisense drug)</a:t>
            </a:r>
          </a:p>
        </p:txBody>
      </p: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78" name="文本框 77">
            <a:extLst>
              <a:ext uri="{FF2B5EF4-FFF2-40B4-BE49-F238E27FC236}">
                <a16:creationId xmlns:a16="http://schemas.microsoft.com/office/drawing/2014/main" id="{2502EFD8-5915-48DB-BD1A-64815B2F2657}"/>
              </a:ext>
            </a:extLst>
          </p:cNvPr>
          <p:cNvSpPr txBox="1"/>
          <p:nvPr/>
        </p:nvSpPr>
        <p:spPr>
          <a:xfrm>
            <a:off x="916376" y="1948358"/>
            <a:ext cx="7797030" cy="2961283"/>
          </a:xfrm>
          <a:prstGeom prst="rect">
            <a:avLst/>
          </a:prstGeom>
          <a:noFill/>
        </p:spPr>
        <p:txBody>
          <a:bodyPr wrap="square" lIns="91402" tIns="45700" rIns="91402" bIns="45700" rtlCol="0">
            <a:spAutoFit/>
          </a:bodyPr>
          <a:lstStyle/>
          <a:p>
            <a:pPr>
              <a:lnSpc>
                <a:spcPct val="150000"/>
              </a:lnSpc>
              <a:spcBef>
                <a:spcPts val="1200"/>
              </a:spcBef>
            </a:pP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反义药物与传统药物的性质和作用对象明显不同，表现为</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新的化学物质</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：核酸</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新的药物受体</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DNA;</a:t>
            </a: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新的受体结合方式</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Watson-Crick</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杂交</a:t>
            </a:r>
            <a:endPar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新的药物受体结合后反应</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：如</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RNase H</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介导的靶</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的降解</a:t>
            </a:r>
            <a:endPar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9933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1DFAAB-9177-481F-B39A-FEAD98BC91B2}"/>
              </a:ext>
            </a:extLst>
          </p:cNvPr>
          <p:cNvSpPr txBox="1"/>
          <p:nvPr/>
        </p:nvSpPr>
        <p:spPr>
          <a:xfrm>
            <a:off x="596618" y="809611"/>
            <a:ext cx="7401351" cy="661807"/>
          </a:xfrm>
          <a:prstGeom prst="rect">
            <a:avLst/>
          </a:prstGeom>
          <a:noFill/>
        </p:spPr>
        <p:txBody>
          <a:bodyPr wrap="square" lIns="91402" tIns="45700" rIns="91402" bIns="45700" rtlCol="0">
            <a:spAutoFit/>
          </a:bodyPr>
          <a:lstStyle/>
          <a:p>
            <a:pPr marL="457200" indent="-457200">
              <a:lnSpc>
                <a:spcPct val="150000"/>
              </a:lnSpc>
              <a:spcAft>
                <a:spcPts val="12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反义药物 </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(antisense drug)</a:t>
            </a:r>
          </a:p>
        </p:txBody>
      </p: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78" name="文本框 77">
            <a:extLst>
              <a:ext uri="{FF2B5EF4-FFF2-40B4-BE49-F238E27FC236}">
                <a16:creationId xmlns:a16="http://schemas.microsoft.com/office/drawing/2014/main" id="{2502EFD8-5915-48DB-BD1A-64815B2F2657}"/>
              </a:ext>
            </a:extLst>
          </p:cNvPr>
          <p:cNvSpPr txBox="1"/>
          <p:nvPr/>
        </p:nvSpPr>
        <p:spPr>
          <a:xfrm>
            <a:off x="824532" y="1596933"/>
            <a:ext cx="7797030" cy="4346278"/>
          </a:xfrm>
          <a:prstGeom prst="rect">
            <a:avLst/>
          </a:prstGeom>
          <a:noFill/>
        </p:spPr>
        <p:txBody>
          <a:bodyPr wrap="square" lIns="91402" tIns="45700" rIns="91402" bIns="45700" rtlCol="0">
            <a:spAutoFit/>
          </a:bodyPr>
          <a:lstStyle/>
          <a:p>
            <a:pPr>
              <a:lnSpc>
                <a:spcPct val="150000"/>
              </a:lnSpc>
              <a:spcBef>
                <a:spcPts val="1200"/>
              </a:spcBef>
            </a:pP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反义药物与传统药物相比具有以下优点</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特异性较强</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：一个</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15</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聚体的反义寡核苷酸含有</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30-45</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氢键，而低分子的传统药物</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(200-600u)</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与靶点一般只形成</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1-4</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个键；</a:t>
            </a:r>
            <a:endPar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信息量较大</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：遗传信息从</a:t>
            </a:r>
            <a:r>
              <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rPr>
              <a:t>DNA-RNA-</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蛋白质，用互补寡核苷酸阻断某和蛋白的合成是很准确的；</a:t>
            </a:r>
            <a:endPar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反义药物以核酸为靶点，与蛋白质作为靶点比较，更易合理设计新药物</a:t>
            </a: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Bef>
                <a:spcPts val="1200"/>
              </a:spcBef>
              <a:buFont typeface="Wingdings" panose="05000000000000000000" pitchFamily="2" charset="2"/>
              <a:buChar char="ü"/>
            </a:pPr>
            <a:r>
              <a:rPr lang="zh-CN" altLang="en-US" sz="2000" dirty="0">
                <a:solidFill>
                  <a:srgbClr val="2867A0"/>
                </a:solidFill>
                <a:latin typeface="Arial" panose="020B0604020202020204" pitchFamily="34" charset="0"/>
                <a:ea typeface="微软雅黑" panose="020B0503020204020204" pitchFamily="34" charset="-122"/>
                <a:cs typeface="Arial" panose="020B0604020202020204" pitchFamily="34" charset="0"/>
              </a:rPr>
              <a:t>比传统药物更具选择性及效率，副作用可能更少。</a:t>
            </a:r>
            <a:endParaRPr lang="en-US" altLang="zh-CN" sz="2000"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715224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455152A3-B85E-4A31-930A-E7ECC154FC1C}"/>
              </a:ext>
            </a:extLst>
          </p:cNvPr>
          <p:cNvGrpSpPr/>
          <p:nvPr/>
        </p:nvGrpSpPr>
        <p:grpSpPr>
          <a:xfrm>
            <a:off x="574028" y="1804726"/>
            <a:ext cx="8106146" cy="3522648"/>
            <a:chOff x="4304043" y="1286668"/>
            <a:chExt cx="3837944" cy="2757793"/>
          </a:xfrm>
          <a:effectLst>
            <a:outerShdw blurRad="381000" dist="254000" dir="8100000" algn="tr" rotWithShape="0">
              <a:prstClr val="black">
                <a:alpha val="20000"/>
              </a:prstClr>
            </a:outerShdw>
          </a:effectLst>
        </p:grpSpPr>
        <p:sp>
          <p:nvSpPr>
            <p:cNvPr id="41" name="圆角矩形 56">
              <a:extLst>
                <a:ext uri="{FF2B5EF4-FFF2-40B4-BE49-F238E27FC236}">
                  <a16:creationId xmlns:a16="http://schemas.microsoft.com/office/drawing/2014/main" id="{8D0B5DB8-2F65-4578-9984-E96F32EA55D0}"/>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60" name="圆角矩形 57">
              <a:extLst>
                <a:ext uri="{FF2B5EF4-FFF2-40B4-BE49-F238E27FC236}">
                  <a16:creationId xmlns:a16="http://schemas.microsoft.com/office/drawing/2014/main" id="{E7FF475D-0561-479C-B96E-218FD0060CB6}"/>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1DFAAB-9177-481F-B39A-FEAD98BC91B2}"/>
              </a:ext>
            </a:extLst>
          </p:cNvPr>
          <p:cNvSpPr txBox="1"/>
          <p:nvPr/>
        </p:nvSpPr>
        <p:spPr>
          <a:xfrm>
            <a:off x="596618" y="809611"/>
            <a:ext cx="7401351" cy="661807"/>
          </a:xfrm>
          <a:prstGeom prst="rect">
            <a:avLst/>
          </a:prstGeom>
          <a:noFill/>
        </p:spPr>
        <p:txBody>
          <a:bodyPr wrap="square" lIns="91402" tIns="45700" rIns="91402" bIns="45700" rtlCol="0">
            <a:spAutoFit/>
          </a:bodyPr>
          <a:lstStyle/>
          <a:p>
            <a:pPr>
              <a:lnSpc>
                <a:spcPct val="150000"/>
              </a:lnSpc>
              <a:spcAft>
                <a:spcPts val="1200"/>
              </a:spcAft>
            </a:pP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solidFill>
                  <a:srgbClr val="C00000"/>
                </a:solidFill>
                <a:latin typeface="Arial" panose="020B0604020202020204" pitchFamily="34" charset="0"/>
                <a:ea typeface="微软雅黑" panose="020B0503020204020204" pitchFamily="34" charset="-122"/>
                <a:cs typeface="Arial" panose="020B0604020202020204" pitchFamily="34" charset="0"/>
              </a:rPr>
              <a:t>Fomivirsen</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福米韦生</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a:t>
            </a:r>
          </a:p>
        </p:txBody>
      </p: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78" name="文本框 77">
            <a:extLst>
              <a:ext uri="{FF2B5EF4-FFF2-40B4-BE49-F238E27FC236}">
                <a16:creationId xmlns:a16="http://schemas.microsoft.com/office/drawing/2014/main" id="{2502EFD8-5915-48DB-BD1A-64815B2F2657}"/>
              </a:ext>
            </a:extLst>
          </p:cNvPr>
          <p:cNvSpPr txBox="1"/>
          <p:nvPr/>
        </p:nvSpPr>
        <p:spPr>
          <a:xfrm>
            <a:off x="773559" y="2140360"/>
            <a:ext cx="7796413" cy="2807395"/>
          </a:xfrm>
          <a:prstGeom prst="rect">
            <a:avLst/>
          </a:prstGeom>
          <a:noFill/>
        </p:spPr>
        <p:txBody>
          <a:bodyPr wrap="square" lIns="91402" tIns="45700" rIns="91402" bIns="45700" rtlCol="0">
            <a:spAutoFit/>
          </a:bodyPr>
          <a:lstStyle/>
          <a:p>
            <a:pPr marL="285750" indent="-285750">
              <a:lnSpc>
                <a:spcPct val="150000"/>
              </a:lnSpc>
              <a:spcBef>
                <a:spcPts val="1200"/>
              </a:spcBef>
              <a:buFont typeface="Wingdings" panose="05000000000000000000" pitchFamily="2" charset="2"/>
              <a:buChar char="Ø"/>
            </a:pP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是</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FDA</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批准上市的第一个反义药物</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(1998</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年</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anose="05000000000000000000" pitchFamily="2" charset="2"/>
              <a:buChar char="Ø"/>
            </a:pP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由</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21</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个硫代脱氧核苷酸组成，</a:t>
            </a:r>
            <a:endPar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1200"/>
              </a:spcBef>
            </a:pP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    </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核苷酸序列为</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5'-GCGTTTGCTCTTCTTCTTGCG-3' </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anose="05000000000000000000" pitchFamily="2" charset="2"/>
              <a:buChar char="Ø"/>
            </a:pP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通过对人类巨细胞病毒</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(CMV)</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 </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的反义抑制发挥特异而强大的抗病毒作用，用于局部治疗艾滋病病人并发的</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CMV</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视网膜炎。</a:t>
            </a:r>
          </a:p>
        </p:txBody>
      </p:sp>
    </p:spTree>
    <p:extLst>
      <p:ext uri="{BB962C8B-B14F-4D97-AF65-F5344CB8AC3E}">
        <p14:creationId xmlns:p14="http://schemas.microsoft.com/office/powerpoint/2010/main" val="990192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1DFAAB-9177-481F-B39A-FEAD98BC91B2}"/>
              </a:ext>
            </a:extLst>
          </p:cNvPr>
          <p:cNvSpPr txBox="1"/>
          <p:nvPr/>
        </p:nvSpPr>
        <p:spPr>
          <a:xfrm>
            <a:off x="596618" y="862619"/>
            <a:ext cx="7401351" cy="580375"/>
          </a:xfrm>
          <a:prstGeom prst="rect">
            <a:avLst/>
          </a:prstGeom>
          <a:noFill/>
        </p:spPr>
        <p:txBody>
          <a:bodyPr wrap="square" lIns="91402" tIns="45700" rIns="91402" bIns="45700" rtlCol="0">
            <a:spAutoFit/>
          </a:bodyPr>
          <a:lstStyle/>
          <a:p>
            <a:pPr>
              <a:lnSpc>
                <a:spcPct val="150000"/>
              </a:lnSpc>
              <a:spcAft>
                <a:spcPts val="1200"/>
              </a:spcAft>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已上市或临床试验的反义药物示例</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16" name="组合 15">
            <a:extLst>
              <a:ext uri="{FF2B5EF4-FFF2-40B4-BE49-F238E27FC236}">
                <a16:creationId xmlns:a16="http://schemas.microsoft.com/office/drawing/2014/main" id="{99993728-D2FA-41F6-8047-51FAF0FC8A7B}"/>
              </a:ext>
            </a:extLst>
          </p:cNvPr>
          <p:cNvGrpSpPr/>
          <p:nvPr/>
        </p:nvGrpSpPr>
        <p:grpSpPr>
          <a:xfrm>
            <a:off x="909706" y="1504411"/>
            <a:ext cx="3625803" cy="2387973"/>
            <a:chOff x="543609" y="1451717"/>
            <a:chExt cx="3710339" cy="2443649"/>
          </a:xfrm>
        </p:grpSpPr>
        <p:sp>
          <p:nvSpPr>
            <p:cNvPr id="31" name="矩形 30">
              <a:extLst>
                <a:ext uri="{FF2B5EF4-FFF2-40B4-BE49-F238E27FC236}">
                  <a16:creationId xmlns:a16="http://schemas.microsoft.com/office/drawing/2014/main" id="{B26B6A7E-C7EE-4B8A-BDCB-BA740F7DB15E}"/>
                </a:ext>
              </a:extLst>
            </p:cNvPr>
            <p:cNvSpPr/>
            <p:nvPr/>
          </p:nvSpPr>
          <p:spPr>
            <a:xfrm>
              <a:off x="543609" y="1451717"/>
              <a:ext cx="3710339" cy="2443649"/>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3" name="图片 2">
              <a:extLst>
                <a:ext uri="{FF2B5EF4-FFF2-40B4-BE49-F238E27FC236}">
                  <a16:creationId xmlns:a16="http://schemas.microsoft.com/office/drawing/2014/main" id="{74649567-3E97-4A45-A370-E55281E0A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19" y="1496381"/>
              <a:ext cx="3600000" cy="2332725"/>
            </a:xfrm>
            <a:prstGeom prst="rect">
              <a:avLst/>
            </a:prstGeom>
          </p:spPr>
        </p:pic>
      </p:grpSp>
      <p:grpSp>
        <p:nvGrpSpPr>
          <p:cNvPr id="24" name="组合 23">
            <a:extLst>
              <a:ext uri="{FF2B5EF4-FFF2-40B4-BE49-F238E27FC236}">
                <a16:creationId xmlns:a16="http://schemas.microsoft.com/office/drawing/2014/main" id="{7A7B001E-F912-4BB2-8EFF-4BFCF5016CCE}"/>
              </a:ext>
            </a:extLst>
          </p:cNvPr>
          <p:cNvGrpSpPr/>
          <p:nvPr/>
        </p:nvGrpSpPr>
        <p:grpSpPr>
          <a:xfrm>
            <a:off x="911364" y="4023692"/>
            <a:ext cx="3625803" cy="2387973"/>
            <a:chOff x="545563" y="4021798"/>
            <a:chExt cx="3710339" cy="2443649"/>
          </a:xfrm>
        </p:grpSpPr>
        <p:sp>
          <p:nvSpPr>
            <p:cNvPr id="34" name="矩形 33">
              <a:extLst>
                <a:ext uri="{FF2B5EF4-FFF2-40B4-BE49-F238E27FC236}">
                  <a16:creationId xmlns:a16="http://schemas.microsoft.com/office/drawing/2014/main" id="{B26B6A7E-C7EE-4B8A-BDCB-BA740F7DB15E}"/>
                </a:ext>
              </a:extLst>
            </p:cNvPr>
            <p:cNvSpPr/>
            <p:nvPr/>
          </p:nvSpPr>
          <p:spPr>
            <a:xfrm>
              <a:off x="545563" y="4021798"/>
              <a:ext cx="3710339" cy="2443649"/>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1"/>
                </a:solidFill>
                <a:cs typeface="+mn-ea"/>
                <a:sym typeface="+mn-lt"/>
              </a:endParaRPr>
            </a:p>
          </p:txBody>
        </p:sp>
        <p:pic>
          <p:nvPicPr>
            <p:cNvPr id="7" name="图片 6">
              <a:extLst>
                <a:ext uri="{FF2B5EF4-FFF2-40B4-BE49-F238E27FC236}">
                  <a16:creationId xmlns:a16="http://schemas.microsoft.com/office/drawing/2014/main" id="{B061FC99-C837-424B-9421-21AF90DC5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18" y="4072598"/>
              <a:ext cx="3600000" cy="2337173"/>
            </a:xfrm>
            <a:prstGeom prst="rect">
              <a:avLst/>
            </a:prstGeom>
          </p:spPr>
        </p:pic>
      </p:grpSp>
      <p:grpSp>
        <p:nvGrpSpPr>
          <p:cNvPr id="15" name="组合 14">
            <a:extLst>
              <a:ext uri="{FF2B5EF4-FFF2-40B4-BE49-F238E27FC236}">
                <a16:creationId xmlns:a16="http://schemas.microsoft.com/office/drawing/2014/main" id="{A0B380B9-EF07-4780-9F80-797C224E3D47}"/>
              </a:ext>
            </a:extLst>
          </p:cNvPr>
          <p:cNvGrpSpPr/>
          <p:nvPr/>
        </p:nvGrpSpPr>
        <p:grpSpPr>
          <a:xfrm>
            <a:off x="4718214" y="4023692"/>
            <a:ext cx="3625803" cy="2387973"/>
            <a:chOff x="4512461" y="4076294"/>
            <a:chExt cx="3710339" cy="2443649"/>
          </a:xfrm>
        </p:grpSpPr>
        <p:sp>
          <p:nvSpPr>
            <p:cNvPr id="35" name="矩形 34">
              <a:extLst>
                <a:ext uri="{FF2B5EF4-FFF2-40B4-BE49-F238E27FC236}">
                  <a16:creationId xmlns:a16="http://schemas.microsoft.com/office/drawing/2014/main" id="{93C9D786-C4F2-4F00-8A8B-429FE4B8BB95}"/>
                </a:ext>
              </a:extLst>
            </p:cNvPr>
            <p:cNvSpPr/>
            <p:nvPr/>
          </p:nvSpPr>
          <p:spPr>
            <a:xfrm>
              <a:off x="4512461" y="4076294"/>
              <a:ext cx="3710339" cy="2443649"/>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chemeClr val="bg1"/>
                </a:solidFill>
                <a:cs typeface="+mn-ea"/>
                <a:sym typeface="+mn-lt"/>
              </a:endParaRPr>
            </a:p>
          </p:txBody>
        </p:sp>
        <p:pic>
          <p:nvPicPr>
            <p:cNvPr id="9" name="图片 8">
              <a:extLst>
                <a:ext uri="{FF2B5EF4-FFF2-40B4-BE49-F238E27FC236}">
                  <a16:creationId xmlns:a16="http://schemas.microsoft.com/office/drawing/2014/main" id="{A1CDA758-3809-44B4-9C4F-902D0AE96E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149912"/>
              <a:ext cx="3600000" cy="2299793"/>
            </a:xfrm>
            <a:prstGeom prst="rect">
              <a:avLst/>
            </a:prstGeom>
          </p:spPr>
        </p:pic>
      </p:grpSp>
      <p:grpSp>
        <p:nvGrpSpPr>
          <p:cNvPr id="22" name="组合 21">
            <a:extLst>
              <a:ext uri="{FF2B5EF4-FFF2-40B4-BE49-F238E27FC236}">
                <a16:creationId xmlns:a16="http://schemas.microsoft.com/office/drawing/2014/main" id="{13CB1C2A-977B-4233-BA7B-27221F8D63C5}"/>
              </a:ext>
            </a:extLst>
          </p:cNvPr>
          <p:cNvGrpSpPr/>
          <p:nvPr/>
        </p:nvGrpSpPr>
        <p:grpSpPr>
          <a:xfrm>
            <a:off x="4717635" y="1504411"/>
            <a:ext cx="3625803" cy="2387973"/>
            <a:chOff x="4631894" y="1451717"/>
            <a:chExt cx="3710339" cy="2443649"/>
          </a:xfrm>
        </p:grpSpPr>
        <p:sp>
          <p:nvSpPr>
            <p:cNvPr id="33" name="矩形 32">
              <a:extLst>
                <a:ext uri="{FF2B5EF4-FFF2-40B4-BE49-F238E27FC236}">
                  <a16:creationId xmlns:a16="http://schemas.microsoft.com/office/drawing/2014/main" id="{A8E1A3E5-5855-484C-AC13-68FB120C7B03}"/>
                </a:ext>
              </a:extLst>
            </p:cNvPr>
            <p:cNvSpPr/>
            <p:nvPr/>
          </p:nvSpPr>
          <p:spPr>
            <a:xfrm>
              <a:off x="4631894" y="1451717"/>
              <a:ext cx="3710339" cy="2443649"/>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12" name="组合 11">
              <a:extLst>
                <a:ext uri="{FF2B5EF4-FFF2-40B4-BE49-F238E27FC236}">
                  <a16:creationId xmlns:a16="http://schemas.microsoft.com/office/drawing/2014/main" id="{27AB2673-9C2E-42AC-8CBC-8BA7EBF32FA1}"/>
                </a:ext>
              </a:extLst>
            </p:cNvPr>
            <p:cNvGrpSpPr/>
            <p:nvPr/>
          </p:nvGrpSpPr>
          <p:grpSpPr>
            <a:xfrm>
              <a:off x="4689223" y="1496381"/>
              <a:ext cx="3600000" cy="2334375"/>
              <a:chOff x="4689223" y="1496381"/>
              <a:chExt cx="3600000" cy="2334375"/>
            </a:xfrm>
          </p:grpSpPr>
          <p:pic>
            <p:nvPicPr>
              <p:cNvPr id="5" name="图片 4">
                <a:extLst>
                  <a:ext uri="{FF2B5EF4-FFF2-40B4-BE49-F238E27FC236}">
                    <a16:creationId xmlns:a16="http://schemas.microsoft.com/office/drawing/2014/main" id="{2FFDC455-D020-4703-8211-F7904D44C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223" y="1496381"/>
                <a:ext cx="3600000" cy="2334375"/>
              </a:xfrm>
              <a:prstGeom prst="rect">
                <a:avLst/>
              </a:prstGeom>
            </p:spPr>
          </p:pic>
          <p:pic>
            <p:nvPicPr>
              <p:cNvPr id="11" name="图片 10">
                <a:extLst>
                  <a:ext uri="{FF2B5EF4-FFF2-40B4-BE49-F238E27FC236}">
                    <a16:creationId xmlns:a16="http://schemas.microsoft.com/office/drawing/2014/main" id="{56209C96-7F46-4B0B-B3EE-2EBD834229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2083" y="3351941"/>
                <a:ext cx="3577140" cy="477165"/>
              </a:xfrm>
              <a:prstGeom prst="rect">
                <a:avLst/>
              </a:prstGeom>
            </p:spPr>
          </p:pic>
        </p:grpSp>
      </p:grpSp>
      <p:sp>
        <p:nvSpPr>
          <p:cNvPr id="42" name="文本框 41">
            <a:extLst>
              <a:ext uri="{FF2B5EF4-FFF2-40B4-BE49-F238E27FC236}">
                <a16:creationId xmlns:a16="http://schemas.microsoft.com/office/drawing/2014/main" id="{42C4EB64-DF43-4C52-9ABA-BE33DA5B9E57}"/>
              </a:ext>
            </a:extLst>
          </p:cNvPr>
          <p:cNvSpPr txBox="1"/>
          <p:nvPr/>
        </p:nvSpPr>
        <p:spPr>
          <a:xfrm>
            <a:off x="961256" y="1864359"/>
            <a:ext cx="2347083" cy="1597192"/>
          </a:xfrm>
          <a:prstGeom prst="rect">
            <a:avLst/>
          </a:prstGeom>
          <a:noFill/>
        </p:spPr>
        <p:txBody>
          <a:bodyPr wrap="square" lIns="91402" tIns="45700" rIns="91402" bIns="45700" rtlCol="0">
            <a:spAutoFit/>
          </a:bodyPr>
          <a:lstStyle/>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心血管疾病</a:t>
            </a:r>
            <a:endParaRPr lang="en-US" altLang="zh-CN" sz="10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代谢和内分泌疾病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文本框 43">
            <a:extLst>
              <a:ext uri="{FF2B5EF4-FFF2-40B4-BE49-F238E27FC236}">
                <a16:creationId xmlns:a16="http://schemas.microsoft.com/office/drawing/2014/main" id="{90066F3F-5664-48D1-8839-D25D00041FEF}"/>
              </a:ext>
            </a:extLst>
          </p:cNvPr>
          <p:cNvSpPr txBox="1"/>
          <p:nvPr/>
        </p:nvSpPr>
        <p:spPr>
          <a:xfrm>
            <a:off x="4848715" y="1864824"/>
            <a:ext cx="2347083" cy="1993454"/>
          </a:xfrm>
          <a:prstGeom prst="rect">
            <a:avLst/>
          </a:prstGeom>
          <a:noFill/>
        </p:spPr>
        <p:txBody>
          <a:bodyPr wrap="square" lIns="91402" tIns="45700" rIns="91402" bIns="45700" rtlCol="0">
            <a:spAutoFit/>
          </a:bodyPr>
          <a:lstStyle/>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神经和神经肌肉疾病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sz="10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传染病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4">
            <a:extLst>
              <a:ext uri="{FF2B5EF4-FFF2-40B4-BE49-F238E27FC236}">
                <a16:creationId xmlns:a16="http://schemas.microsoft.com/office/drawing/2014/main" id="{F9E19371-0B4D-429C-A39D-5AACEF731DDB}"/>
              </a:ext>
            </a:extLst>
          </p:cNvPr>
          <p:cNvSpPr txBox="1"/>
          <p:nvPr/>
        </p:nvSpPr>
        <p:spPr>
          <a:xfrm>
            <a:off x="981226" y="4281083"/>
            <a:ext cx="2347083" cy="1912663"/>
          </a:xfrm>
          <a:prstGeom prst="rect">
            <a:avLst/>
          </a:prstGeom>
          <a:noFill/>
        </p:spPr>
        <p:txBody>
          <a:bodyPr wrap="square" lIns="91402" tIns="45700" rIns="91402" bIns="45700" rtlCol="0">
            <a:spAutoFit/>
          </a:bodyPr>
          <a:lstStyle/>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癌症</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sz="7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炎症性疾病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45">
            <a:extLst>
              <a:ext uri="{FF2B5EF4-FFF2-40B4-BE49-F238E27FC236}">
                <a16:creationId xmlns:a16="http://schemas.microsoft.com/office/drawing/2014/main" id="{D3E10E44-11AE-4537-8FF5-1FF58C0B3E6F}"/>
              </a:ext>
            </a:extLst>
          </p:cNvPr>
          <p:cNvSpPr txBox="1"/>
          <p:nvPr/>
        </p:nvSpPr>
        <p:spPr>
          <a:xfrm>
            <a:off x="4848715" y="4782590"/>
            <a:ext cx="2347083" cy="458418"/>
          </a:xfrm>
          <a:prstGeom prst="rect">
            <a:avLst/>
          </a:prstGeom>
          <a:noFill/>
        </p:spPr>
        <p:txBody>
          <a:bodyPr wrap="square" lIns="91402" tIns="45700" rIns="91402" bIns="45700" rtlCol="0">
            <a:spAutoFit/>
          </a:bodyPr>
          <a:lstStyle/>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其他</a:t>
            </a:r>
            <a:endParaRPr lang="en-US" altLang="zh-CN" sz="7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7" name="文本框 46">
            <a:extLst>
              <a:ext uri="{FF2B5EF4-FFF2-40B4-BE49-F238E27FC236}">
                <a16:creationId xmlns:a16="http://schemas.microsoft.com/office/drawing/2014/main" id="{AB6898D4-5F30-404B-B245-E500E325FAEA}"/>
              </a:ext>
            </a:extLst>
          </p:cNvPr>
          <p:cNvSpPr txBox="1"/>
          <p:nvPr/>
        </p:nvSpPr>
        <p:spPr>
          <a:xfrm>
            <a:off x="6080759" y="6673374"/>
            <a:ext cx="3164435" cy="184626"/>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Pharmacology of Antisense Drugs[J].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Annu</a:t>
            </a:r>
            <a:r>
              <a:rPr lang="en-US" altLang="zh-CN" sz="600" i="1" dirty="0">
                <a:latin typeface="Arial" panose="020B0604020202020204" pitchFamily="34" charset="0"/>
                <a:ea typeface="微软雅黑" panose="020B0503020204020204" pitchFamily="34" charset="-122"/>
                <a:cs typeface="Arial" panose="020B0604020202020204" pitchFamily="34" charset="0"/>
              </a:rPr>
              <a:t> Rev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Pharmacol</a:t>
            </a:r>
            <a:r>
              <a:rPr lang="en-US" altLang="zh-CN" sz="600" i="1" dirty="0">
                <a:latin typeface="Arial" panose="020B0604020202020204" pitchFamily="34" charset="0"/>
                <a:ea typeface="微软雅黑" panose="020B0503020204020204" pitchFamily="34" charset="-122"/>
                <a:cs typeface="Arial" panose="020B0604020202020204" pitchFamily="34" charset="0"/>
              </a:rPr>
              <a:t>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Toxicol</a:t>
            </a:r>
            <a:r>
              <a:rPr lang="en-US" altLang="zh-CN" sz="600" dirty="0">
                <a:latin typeface="Arial" panose="020B0604020202020204" pitchFamily="34" charset="0"/>
                <a:ea typeface="微软雅黑" panose="020B0503020204020204" pitchFamily="34" charset="-122"/>
                <a:cs typeface="Arial" panose="020B0604020202020204" pitchFamily="34" charset="0"/>
              </a:rPr>
              <a:t>. 2017;57:81-105.</a:t>
            </a:r>
          </a:p>
        </p:txBody>
      </p:sp>
    </p:spTree>
    <p:extLst>
      <p:ext uri="{BB962C8B-B14F-4D97-AF65-F5344CB8AC3E}">
        <p14:creationId xmlns:p14="http://schemas.microsoft.com/office/powerpoint/2010/main" val="66935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8802ACB-A0A3-4635-AE7E-DB9640CCB687}"/>
              </a:ext>
            </a:extLst>
          </p:cNvPr>
          <p:cNvSpPr txBox="1"/>
          <p:nvPr/>
        </p:nvSpPr>
        <p:spPr>
          <a:xfrm>
            <a:off x="824532" y="1046262"/>
            <a:ext cx="7401351" cy="661807"/>
          </a:xfrm>
          <a:prstGeom prst="rect">
            <a:avLst/>
          </a:prstGeom>
          <a:noFill/>
        </p:spPr>
        <p:txBody>
          <a:bodyPr wrap="square" lIns="91402" tIns="45700" rIns="91402" bIns="45700" rtlCol="0">
            <a:spAutoFit/>
          </a:bodyPr>
          <a:lstStyle/>
          <a:p>
            <a:pPr marL="457200" indent="-457200">
              <a:lnSpc>
                <a:spcPct val="150000"/>
              </a:lnSpc>
              <a:spcAft>
                <a:spcPts val="12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小干扰</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药物</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(siRNA drug)</a:t>
            </a:r>
          </a:p>
        </p:txBody>
      </p:sp>
      <p:grpSp>
        <p:nvGrpSpPr>
          <p:cNvPr id="14" name="组合 13">
            <a:extLst>
              <a:ext uri="{FF2B5EF4-FFF2-40B4-BE49-F238E27FC236}">
                <a16:creationId xmlns:a16="http://schemas.microsoft.com/office/drawing/2014/main" id="{05B096B8-C665-47A2-87F0-8373446A1E91}"/>
              </a:ext>
            </a:extLst>
          </p:cNvPr>
          <p:cNvGrpSpPr/>
          <p:nvPr/>
        </p:nvGrpSpPr>
        <p:grpSpPr>
          <a:xfrm>
            <a:off x="251902" y="157386"/>
            <a:ext cx="4668591" cy="863896"/>
            <a:chOff x="251902" y="157386"/>
            <a:chExt cx="4668591" cy="863896"/>
          </a:xfrm>
        </p:grpSpPr>
        <p:sp>
          <p:nvSpPr>
            <p:cNvPr id="15" name="矩形 14">
              <a:extLst>
                <a:ext uri="{FF2B5EF4-FFF2-40B4-BE49-F238E27FC236}">
                  <a16:creationId xmlns:a16="http://schemas.microsoft.com/office/drawing/2014/main" id="{27164AE4-F5C1-4FC1-AAA3-184C77C5421C}"/>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6" name="组合 15">
              <a:extLst>
                <a:ext uri="{FF2B5EF4-FFF2-40B4-BE49-F238E27FC236}">
                  <a16:creationId xmlns:a16="http://schemas.microsoft.com/office/drawing/2014/main" id="{6F3EC4B6-193C-4D06-8B4C-ABD7521F9FAF}"/>
                </a:ext>
              </a:extLst>
            </p:cNvPr>
            <p:cNvGrpSpPr/>
            <p:nvPr/>
          </p:nvGrpSpPr>
          <p:grpSpPr>
            <a:xfrm>
              <a:off x="251902" y="157386"/>
              <a:ext cx="887938" cy="585582"/>
              <a:chOff x="562441" y="531294"/>
              <a:chExt cx="2322326" cy="1531540"/>
            </a:xfrm>
          </p:grpSpPr>
          <p:sp>
            <p:nvSpPr>
              <p:cNvPr id="19" name="圆角矩形 65">
                <a:extLst>
                  <a:ext uri="{FF2B5EF4-FFF2-40B4-BE49-F238E27FC236}">
                    <a16:creationId xmlns:a16="http://schemas.microsoft.com/office/drawing/2014/main" id="{397DE268-0068-4482-A1DA-D90360BF84C1}"/>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0" name="圆角矩形 66">
                <a:extLst>
                  <a:ext uri="{FF2B5EF4-FFF2-40B4-BE49-F238E27FC236}">
                    <a16:creationId xmlns:a16="http://schemas.microsoft.com/office/drawing/2014/main" id="{725DDECE-AB80-4D45-98A9-8142A676DDED}"/>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1" name="圆角矩形 67">
                <a:extLst>
                  <a:ext uri="{FF2B5EF4-FFF2-40B4-BE49-F238E27FC236}">
                    <a16:creationId xmlns:a16="http://schemas.microsoft.com/office/drawing/2014/main" id="{1E6AC78C-B156-4F19-BF63-644D3248DA1E}"/>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2" name="圆角矩形 68">
                <a:extLst>
                  <a:ext uri="{FF2B5EF4-FFF2-40B4-BE49-F238E27FC236}">
                    <a16:creationId xmlns:a16="http://schemas.microsoft.com/office/drawing/2014/main" id="{23776C6F-B213-4107-B2B1-7B1FEBDC7824}"/>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9">
                <a:extLst>
                  <a:ext uri="{FF2B5EF4-FFF2-40B4-BE49-F238E27FC236}">
                    <a16:creationId xmlns:a16="http://schemas.microsoft.com/office/drawing/2014/main" id="{B3BBA94D-6806-4EBB-9257-514C17D9D136}"/>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4" name="文本框 4">
                <a:extLst>
                  <a:ext uri="{FF2B5EF4-FFF2-40B4-BE49-F238E27FC236}">
                    <a16:creationId xmlns:a16="http://schemas.microsoft.com/office/drawing/2014/main" id="{51EC5FDE-799F-423D-9B09-95FC091E8429}"/>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8" name="文本框 17">
            <a:extLst>
              <a:ext uri="{FF2B5EF4-FFF2-40B4-BE49-F238E27FC236}">
                <a16:creationId xmlns:a16="http://schemas.microsoft.com/office/drawing/2014/main" id="{969A760D-E611-4E33-9B4F-1149709E08DD}"/>
              </a:ext>
            </a:extLst>
          </p:cNvPr>
          <p:cNvSpPr txBox="1"/>
          <p:nvPr/>
        </p:nvSpPr>
        <p:spPr>
          <a:xfrm>
            <a:off x="406117" y="2008403"/>
            <a:ext cx="5061350" cy="3884613"/>
          </a:xfrm>
          <a:prstGeom prst="rect">
            <a:avLst/>
          </a:prstGeom>
          <a:noFill/>
        </p:spPr>
        <p:txBody>
          <a:bodyPr wrap="square" lIns="91402" tIns="45700" rIns="91402" bIns="45700" rtlCol="0">
            <a:spAutoFit/>
          </a:bodyPr>
          <a:lstStyle/>
          <a:p>
            <a:pPr algn="just">
              <a:lnSpc>
                <a:spcPct val="150000"/>
              </a:lnSpc>
              <a:spcBef>
                <a:spcPts val="1200"/>
              </a:spcBef>
            </a:pP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       小干扰</a:t>
            </a: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Small interfering 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siRNA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）是一个长</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21</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到</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25</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个核苷酸的双股</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，可以阻断异常蛋白的产生。</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spcBef>
                <a:spcPts val="1200"/>
              </a:spcBef>
            </a:pPr>
            <a:r>
              <a:rPr lang="en-US" altLang="zh-CN" sz="2000" dirty="0">
                <a:solidFill>
                  <a:srgbClr val="C00000"/>
                </a:solidFill>
                <a:latin typeface="Arial" panose="020B0604020202020204" pitchFamily="34" charset="0"/>
                <a:ea typeface="微软雅黑" panose="020B0503020204020204" pitchFamily="34" charset="-122"/>
                <a:cs typeface="Arial" panose="020B0604020202020204" pitchFamily="34" charset="0"/>
              </a:rPr>
              <a:t>       RNA</a:t>
            </a:r>
            <a:r>
              <a:rPr lang="zh-CN" altLang="en-US" sz="2000" dirty="0">
                <a:solidFill>
                  <a:srgbClr val="C00000"/>
                </a:solidFill>
                <a:latin typeface="Arial" panose="020B0604020202020204" pitchFamily="34" charset="0"/>
                <a:ea typeface="微软雅黑" panose="020B0503020204020204" pitchFamily="34" charset="-122"/>
                <a:cs typeface="Arial" panose="020B0604020202020204" pitchFamily="34" charset="0"/>
              </a:rPr>
              <a:t>干扰</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interference</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RNAi</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）是指生物体内一些小的双链</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(dsRNA)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分子能够高效、特异性地诱导同源</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降解，从而关闭基因表达或使其沉默的现象。也称为序列特异性转录后基因沉默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(PTGS)</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32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22B11274-1646-4A55-BC4D-D1FF27E2466E}"/>
              </a:ext>
            </a:extLst>
          </p:cNvPr>
          <p:cNvGrpSpPr/>
          <p:nvPr/>
        </p:nvGrpSpPr>
        <p:grpSpPr>
          <a:xfrm>
            <a:off x="5702300" y="2176134"/>
            <a:ext cx="3118174" cy="3508601"/>
            <a:chOff x="5702300" y="2303134"/>
            <a:chExt cx="3118174" cy="3508601"/>
          </a:xfrm>
        </p:grpSpPr>
        <p:pic>
          <p:nvPicPr>
            <p:cNvPr id="4" name="图片 3">
              <a:extLst>
                <a:ext uri="{FF2B5EF4-FFF2-40B4-BE49-F238E27FC236}">
                  <a16:creationId xmlns:a16="http://schemas.microsoft.com/office/drawing/2014/main" id="{0746DA8D-2954-48C5-B107-B3F43B71223E}"/>
                </a:ext>
              </a:extLst>
            </p:cNvPr>
            <p:cNvPicPr>
              <a:picLocks noChangeAspect="1"/>
            </p:cNvPicPr>
            <p:nvPr/>
          </p:nvPicPr>
          <p:blipFill rotWithShape="1">
            <a:blip r:embed="rId2">
              <a:extLst>
                <a:ext uri="{28A0092B-C50C-407E-A947-70E740481C1C}">
                  <a14:useLocalDpi xmlns:a14="http://schemas.microsoft.com/office/drawing/2010/main" val="0"/>
                </a:ext>
              </a:extLst>
            </a:blip>
            <a:srcRect b="1231"/>
            <a:stretch/>
          </p:blipFill>
          <p:spPr>
            <a:xfrm>
              <a:off x="5784968" y="2303134"/>
              <a:ext cx="3035506" cy="3508601"/>
            </a:xfrm>
            <a:prstGeom prst="rect">
              <a:avLst/>
            </a:prstGeom>
          </p:spPr>
        </p:pic>
        <p:sp>
          <p:nvSpPr>
            <p:cNvPr id="5" name="矩形 4">
              <a:extLst>
                <a:ext uri="{FF2B5EF4-FFF2-40B4-BE49-F238E27FC236}">
                  <a16:creationId xmlns:a16="http://schemas.microsoft.com/office/drawing/2014/main" id="{A82CB687-C946-48DD-9076-89AE1B726E76}"/>
                </a:ext>
              </a:extLst>
            </p:cNvPr>
            <p:cNvSpPr/>
            <p:nvPr/>
          </p:nvSpPr>
          <p:spPr>
            <a:xfrm>
              <a:off x="5702300" y="2303135"/>
              <a:ext cx="444500" cy="230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5B093E81-62CE-4929-9F70-16C89E9D1663}"/>
              </a:ext>
            </a:extLst>
          </p:cNvPr>
          <p:cNvSpPr txBox="1"/>
          <p:nvPr/>
        </p:nvSpPr>
        <p:spPr>
          <a:xfrm>
            <a:off x="5588000" y="5893016"/>
            <a:ext cx="4572000" cy="307777"/>
          </a:xfrm>
          <a:prstGeom prst="rect">
            <a:avLst/>
          </a:prstGeom>
          <a:noFill/>
        </p:spPr>
        <p:txBody>
          <a:bodyPr wrap="square">
            <a:spAutoFit/>
          </a:bodyPr>
          <a:lstStyle/>
          <a:p>
            <a:r>
              <a:rPr lang="en-US" altLang="zh-CN" sz="1400" b="0" i="0" dirty="0">
                <a:solidFill>
                  <a:srgbClr val="666666"/>
                </a:solidFill>
                <a:effectLst/>
                <a:latin typeface="Times New Roman" panose="02020603050405020304" pitchFamily="18" charset="0"/>
              </a:rPr>
              <a:t>An illustration of RNA interference process</a:t>
            </a:r>
            <a:endParaRPr lang="zh-CN" altLang="en-US" sz="1400" dirty="0"/>
          </a:p>
        </p:txBody>
      </p:sp>
    </p:spTree>
    <p:extLst>
      <p:ext uri="{BB962C8B-B14F-4D97-AF65-F5344CB8AC3E}">
        <p14:creationId xmlns:p14="http://schemas.microsoft.com/office/powerpoint/2010/main" val="3924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38813EA3-20F1-4020-85A8-9C6947C92CD8}"/>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F77359C-F989-4361-BC0D-0D52843C4103}"/>
              </a:ext>
            </a:extLst>
          </p:cNvPr>
          <p:cNvSpPr txBox="1"/>
          <p:nvPr/>
        </p:nvSpPr>
        <p:spPr>
          <a:xfrm>
            <a:off x="941458" y="1046260"/>
            <a:ext cx="2437846" cy="1220230"/>
          </a:xfrm>
          <a:prstGeom prst="rect">
            <a:avLst/>
          </a:prstGeom>
          <a:noFill/>
        </p:spPr>
        <p:txBody>
          <a:bodyPr wrap="square" lIns="91402" tIns="45700" rIns="91402" bIns="45700" rtlCol="0">
            <a:spAutoFit/>
          </a:bodyPr>
          <a:lstStyle/>
          <a:p>
            <a:pPr marL="457200" indent="-4572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编码</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p>
          <a:p>
            <a:pPr marL="457200" indent="-457200">
              <a:lnSpc>
                <a:spcPct val="150000"/>
              </a:lnSpc>
              <a:spcAft>
                <a:spcPts val="600"/>
              </a:spcAft>
              <a:buFont typeface="Wingdings" panose="05000000000000000000" pitchFamily="2" charset="2"/>
              <a:buChar char="l"/>
            </a:pPr>
            <a:endParaRPr lang="zh-CN" altLang="en-US"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9F4AAA6F-757E-493C-A987-728E86A5CEA4}"/>
              </a:ext>
            </a:extLst>
          </p:cNvPr>
          <p:cNvSpPr txBox="1"/>
          <p:nvPr/>
        </p:nvSpPr>
        <p:spPr>
          <a:xfrm>
            <a:off x="2416620" y="1860344"/>
            <a:ext cx="5423235" cy="580375"/>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信使</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(messenger RNA</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mRNA)</a:t>
            </a:r>
          </a:p>
        </p:txBody>
      </p:sp>
      <p:grpSp>
        <p:nvGrpSpPr>
          <p:cNvPr id="26" name="组合 25">
            <a:extLst>
              <a:ext uri="{FF2B5EF4-FFF2-40B4-BE49-F238E27FC236}">
                <a16:creationId xmlns:a16="http://schemas.microsoft.com/office/drawing/2014/main" id="{662E0A4B-9AAD-4D7C-854E-5231A8578882}"/>
              </a:ext>
            </a:extLst>
          </p:cNvPr>
          <p:cNvGrpSpPr/>
          <p:nvPr/>
        </p:nvGrpSpPr>
        <p:grpSpPr>
          <a:xfrm>
            <a:off x="234557" y="2165404"/>
            <a:ext cx="2648700" cy="2741981"/>
            <a:chOff x="632999" y="2649169"/>
            <a:chExt cx="3162319" cy="3273689"/>
          </a:xfrm>
        </p:grpSpPr>
        <p:sp>
          <p:nvSpPr>
            <p:cNvPr id="22" name="Freeform 30">
              <a:extLst>
                <a:ext uri="{FF2B5EF4-FFF2-40B4-BE49-F238E27FC236}">
                  <a16:creationId xmlns:a16="http://schemas.microsoft.com/office/drawing/2014/main" id="{5EB36C98-BC6B-4440-B255-7537118D62F1}"/>
                </a:ext>
              </a:extLst>
            </p:cNvPr>
            <p:cNvSpPr>
              <a:spLocks noEditPoints="1"/>
            </p:cNvSpPr>
            <p:nvPr/>
          </p:nvSpPr>
          <p:spPr bwMode="auto">
            <a:xfrm>
              <a:off x="2963321" y="2649169"/>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3" name="Freeform 30">
              <a:extLst>
                <a:ext uri="{FF2B5EF4-FFF2-40B4-BE49-F238E27FC236}">
                  <a16:creationId xmlns:a16="http://schemas.microsoft.com/office/drawing/2014/main" id="{20DA0F92-CCE2-4EA0-BDDE-DF61D486A7AA}"/>
                </a:ext>
              </a:extLst>
            </p:cNvPr>
            <p:cNvSpPr>
              <a:spLocks noEditPoints="1"/>
            </p:cNvSpPr>
            <p:nvPr/>
          </p:nvSpPr>
          <p:spPr bwMode="auto">
            <a:xfrm>
              <a:off x="3520444" y="3437840"/>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4" name="Freeform 30">
              <a:extLst>
                <a:ext uri="{FF2B5EF4-FFF2-40B4-BE49-F238E27FC236}">
                  <a16:creationId xmlns:a16="http://schemas.microsoft.com/office/drawing/2014/main" id="{E650B531-69EF-466B-81BC-D15B725C85EE}"/>
                </a:ext>
              </a:extLst>
            </p:cNvPr>
            <p:cNvSpPr>
              <a:spLocks noEditPoints="1"/>
            </p:cNvSpPr>
            <p:nvPr/>
          </p:nvSpPr>
          <p:spPr bwMode="auto">
            <a:xfrm>
              <a:off x="3471527" y="4222635"/>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pic>
          <p:nvPicPr>
            <p:cNvPr id="5" name="图片 4">
              <a:extLst>
                <a:ext uri="{FF2B5EF4-FFF2-40B4-BE49-F238E27FC236}">
                  <a16:creationId xmlns:a16="http://schemas.microsoft.com/office/drawing/2014/main" id="{F3E5AC2F-B9B6-4A69-BDC0-D2E18829640A}"/>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brightnessContrast bright="-20000"/>
                      </a14:imgEffect>
                    </a14:imgLayer>
                  </a14:imgProps>
                </a:ext>
              </a:extLst>
            </a:blip>
            <a:stretch>
              <a:fillRect/>
            </a:stretch>
          </p:blipFill>
          <p:spPr>
            <a:xfrm>
              <a:off x="632999" y="2795339"/>
              <a:ext cx="2712955" cy="3127519"/>
            </a:xfrm>
            <a:prstGeom prst="rect">
              <a:avLst/>
            </a:prstGeom>
          </p:spPr>
        </p:pic>
      </p:grpSp>
      <p:sp>
        <p:nvSpPr>
          <p:cNvPr id="27" name="文本框 26">
            <a:extLst>
              <a:ext uri="{FF2B5EF4-FFF2-40B4-BE49-F238E27FC236}">
                <a16:creationId xmlns:a16="http://schemas.microsoft.com/office/drawing/2014/main" id="{D016A031-2A69-47BB-AECF-1BF044DCE3C5}"/>
              </a:ext>
            </a:extLst>
          </p:cNvPr>
          <p:cNvSpPr txBox="1"/>
          <p:nvPr/>
        </p:nvSpPr>
        <p:spPr>
          <a:xfrm>
            <a:off x="2883257" y="2547266"/>
            <a:ext cx="1688743" cy="577810"/>
          </a:xfrm>
          <a:prstGeom prst="rect">
            <a:avLst/>
          </a:prstGeom>
          <a:noFill/>
        </p:spPr>
        <p:txBody>
          <a:bodyPr wrap="square" lIns="91402" tIns="45700" rIns="91402" bIns="45700" rtlCol="0">
            <a:spAutoFit/>
          </a:bodyPr>
          <a:lstStyle/>
          <a:p>
            <a:pPr>
              <a:lnSpc>
                <a:spcPct val="150000"/>
              </a:lnSpc>
              <a:spcAft>
                <a:spcPts val="600"/>
              </a:spcAft>
            </a:pP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a:t>
            </a:r>
          </a:p>
        </p:txBody>
      </p:sp>
      <p:sp>
        <p:nvSpPr>
          <p:cNvPr id="28" name="文本框 27">
            <a:extLst>
              <a:ext uri="{FF2B5EF4-FFF2-40B4-BE49-F238E27FC236}">
                <a16:creationId xmlns:a16="http://schemas.microsoft.com/office/drawing/2014/main" id="{27F8AC03-DAA8-4F12-A645-5A0B8B1BEB18}"/>
              </a:ext>
            </a:extLst>
          </p:cNvPr>
          <p:cNvSpPr txBox="1"/>
          <p:nvPr/>
        </p:nvSpPr>
        <p:spPr>
          <a:xfrm>
            <a:off x="2883257" y="3231348"/>
            <a:ext cx="6196537" cy="2313029"/>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寿命短</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细菌的</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半衰期几分钟；</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真核细胞大部分</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的半衰期也只有几小时；</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转录组的成分不是固定的，可以通过快速的改变 </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mRNA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的合成来改变。</a:t>
            </a:r>
          </a:p>
        </p:txBody>
      </p:sp>
      <p:sp>
        <p:nvSpPr>
          <p:cNvPr id="29" name="矩形 28">
            <a:extLst>
              <a:ext uri="{FF2B5EF4-FFF2-40B4-BE49-F238E27FC236}">
                <a16:creationId xmlns:a16="http://schemas.microsoft.com/office/drawing/2014/main" id="{7865171A-7F59-4D64-B4B0-2FE7F8049D31}"/>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30" name="组合 29">
            <a:extLst>
              <a:ext uri="{FF2B5EF4-FFF2-40B4-BE49-F238E27FC236}">
                <a16:creationId xmlns:a16="http://schemas.microsoft.com/office/drawing/2014/main" id="{A7B78C1E-3522-4A03-9A20-2BC9A42BCD23}"/>
              </a:ext>
            </a:extLst>
          </p:cNvPr>
          <p:cNvGrpSpPr/>
          <p:nvPr/>
        </p:nvGrpSpPr>
        <p:grpSpPr>
          <a:xfrm>
            <a:off x="251902" y="157386"/>
            <a:ext cx="887938" cy="585582"/>
            <a:chOff x="562441" y="531294"/>
            <a:chExt cx="2322326" cy="1531540"/>
          </a:xfrm>
        </p:grpSpPr>
        <p:sp>
          <p:nvSpPr>
            <p:cNvPr id="31" name="圆角矩形 65">
              <a:extLst>
                <a:ext uri="{FF2B5EF4-FFF2-40B4-BE49-F238E27FC236}">
                  <a16:creationId xmlns:a16="http://schemas.microsoft.com/office/drawing/2014/main" id="{D54848B4-1AB2-49E8-BD56-5626DED49585}"/>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2" name="圆角矩形 66">
              <a:extLst>
                <a:ext uri="{FF2B5EF4-FFF2-40B4-BE49-F238E27FC236}">
                  <a16:creationId xmlns:a16="http://schemas.microsoft.com/office/drawing/2014/main" id="{F61DC6D9-B4EF-4FCF-A049-6B80842A4C09}"/>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3" name="圆角矩形 67">
              <a:extLst>
                <a:ext uri="{FF2B5EF4-FFF2-40B4-BE49-F238E27FC236}">
                  <a16:creationId xmlns:a16="http://schemas.microsoft.com/office/drawing/2014/main" id="{DA1639AF-BC6F-4CDF-B28E-335D4C76B3E4}"/>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4" name="圆角矩形 68">
              <a:extLst>
                <a:ext uri="{FF2B5EF4-FFF2-40B4-BE49-F238E27FC236}">
                  <a16:creationId xmlns:a16="http://schemas.microsoft.com/office/drawing/2014/main" id="{FFB0DC94-49C0-4663-ABE0-1C56249FC216}"/>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5" name="圆角矩形 69">
              <a:extLst>
                <a:ext uri="{FF2B5EF4-FFF2-40B4-BE49-F238E27FC236}">
                  <a16:creationId xmlns:a16="http://schemas.microsoft.com/office/drawing/2014/main" id="{1F8026D6-D67A-466D-80EF-26F343BE1DDE}"/>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文本框 4">
              <a:extLst>
                <a:ext uri="{FF2B5EF4-FFF2-40B4-BE49-F238E27FC236}">
                  <a16:creationId xmlns:a16="http://schemas.microsoft.com/office/drawing/2014/main" id="{E40C6B02-7DD4-4B1C-82AB-F69BAF3C4960}"/>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Tree>
    <p:extLst>
      <p:ext uri="{BB962C8B-B14F-4D97-AF65-F5344CB8AC3E}">
        <p14:creationId xmlns:p14="http://schemas.microsoft.com/office/powerpoint/2010/main" val="1735825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05B096B8-C665-47A2-87F0-8373446A1E91}"/>
              </a:ext>
            </a:extLst>
          </p:cNvPr>
          <p:cNvGrpSpPr/>
          <p:nvPr/>
        </p:nvGrpSpPr>
        <p:grpSpPr>
          <a:xfrm>
            <a:off x="251902" y="157386"/>
            <a:ext cx="4668591" cy="863896"/>
            <a:chOff x="251902" y="157386"/>
            <a:chExt cx="4668591" cy="863896"/>
          </a:xfrm>
        </p:grpSpPr>
        <p:sp>
          <p:nvSpPr>
            <p:cNvPr id="15" name="矩形 14">
              <a:extLst>
                <a:ext uri="{FF2B5EF4-FFF2-40B4-BE49-F238E27FC236}">
                  <a16:creationId xmlns:a16="http://schemas.microsoft.com/office/drawing/2014/main" id="{27164AE4-F5C1-4FC1-AAA3-184C77C5421C}"/>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6" name="组合 15">
              <a:extLst>
                <a:ext uri="{FF2B5EF4-FFF2-40B4-BE49-F238E27FC236}">
                  <a16:creationId xmlns:a16="http://schemas.microsoft.com/office/drawing/2014/main" id="{6F3EC4B6-193C-4D06-8B4C-ABD7521F9FAF}"/>
                </a:ext>
              </a:extLst>
            </p:cNvPr>
            <p:cNvGrpSpPr/>
            <p:nvPr/>
          </p:nvGrpSpPr>
          <p:grpSpPr>
            <a:xfrm>
              <a:off x="251902" y="157386"/>
              <a:ext cx="887938" cy="585582"/>
              <a:chOff x="562441" y="531294"/>
              <a:chExt cx="2322326" cy="1531540"/>
            </a:xfrm>
          </p:grpSpPr>
          <p:sp>
            <p:nvSpPr>
              <p:cNvPr id="19" name="圆角矩形 65">
                <a:extLst>
                  <a:ext uri="{FF2B5EF4-FFF2-40B4-BE49-F238E27FC236}">
                    <a16:creationId xmlns:a16="http://schemas.microsoft.com/office/drawing/2014/main" id="{397DE268-0068-4482-A1DA-D90360BF84C1}"/>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0" name="圆角矩形 66">
                <a:extLst>
                  <a:ext uri="{FF2B5EF4-FFF2-40B4-BE49-F238E27FC236}">
                    <a16:creationId xmlns:a16="http://schemas.microsoft.com/office/drawing/2014/main" id="{725DDECE-AB80-4D45-98A9-8142A676DDED}"/>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1" name="圆角矩形 67">
                <a:extLst>
                  <a:ext uri="{FF2B5EF4-FFF2-40B4-BE49-F238E27FC236}">
                    <a16:creationId xmlns:a16="http://schemas.microsoft.com/office/drawing/2014/main" id="{1E6AC78C-B156-4F19-BF63-644D3248DA1E}"/>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2" name="圆角矩形 68">
                <a:extLst>
                  <a:ext uri="{FF2B5EF4-FFF2-40B4-BE49-F238E27FC236}">
                    <a16:creationId xmlns:a16="http://schemas.microsoft.com/office/drawing/2014/main" id="{23776C6F-B213-4107-B2B1-7B1FEBDC7824}"/>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9">
                <a:extLst>
                  <a:ext uri="{FF2B5EF4-FFF2-40B4-BE49-F238E27FC236}">
                    <a16:creationId xmlns:a16="http://schemas.microsoft.com/office/drawing/2014/main" id="{B3BBA94D-6806-4EBB-9257-514C17D9D136}"/>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4" name="文本框 4">
                <a:extLst>
                  <a:ext uri="{FF2B5EF4-FFF2-40B4-BE49-F238E27FC236}">
                    <a16:creationId xmlns:a16="http://schemas.microsoft.com/office/drawing/2014/main" id="{51EC5FDE-799F-423D-9B09-95FC091E8429}"/>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18" name="文本框 17">
            <a:extLst>
              <a:ext uri="{FF2B5EF4-FFF2-40B4-BE49-F238E27FC236}">
                <a16:creationId xmlns:a16="http://schemas.microsoft.com/office/drawing/2014/main" id="{969A760D-E611-4E33-9B4F-1149709E08DD}"/>
              </a:ext>
            </a:extLst>
          </p:cNvPr>
          <p:cNvSpPr txBox="1"/>
          <p:nvPr/>
        </p:nvSpPr>
        <p:spPr>
          <a:xfrm>
            <a:off x="502369" y="1515092"/>
            <a:ext cx="8467482" cy="4849685"/>
          </a:xfrm>
          <a:prstGeom prst="rect">
            <a:avLst/>
          </a:prstGeom>
          <a:noFill/>
        </p:spPr>
        <p:txBody>
          <a:bodyPr wrap="square" lIns="91402" tIns="45700" rIns="91402" bIns="45700" rtlCol="0">
            <a:spAutoFit/>
          </a:bodyPr>
          <a:lstStyle/>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）根本区别是</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是内源</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的，是生物体的固有因素；</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而</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siRNA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是人体外合成的，通过转染进入人体内</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a:t>
            </a: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干涉的中间产物。</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）结构上，</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是单链</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，而</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siRNA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是双链</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3</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Dicer</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酶对二者的加工过程不同，</a:t>
            </a:r>
            <a:r>
              <a:rPr lang="en-US" altLang="zh-CN" sz="1600" dirty="0">
                <a:solidFill>
                  <a:srgbClr val="2E75B6"/>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rgbClr val="2E75B6"/>
                </a:solidFill>
                <a:latin typeface="Arial" panose="020B0604020202020204" pitchFamily="34" charset="0"/>
                <a:ea typeface="微软雅黑" panose="020B0503020204020204" pitchFamily="34" charset="-122"/>
                <a:cs typeface="Arial" panose="020B0604020202020204" pitchFamily="34" charset="0"/>
              </a:rPr>
              <a:t>是不对称加工</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仅是剪切</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pre-miRNA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的</a:t>
            </a:r>
            <a:endPar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一个侧臂</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，其他部分降解；</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而</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siRNA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对称地来源于双链</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的前体的两侧臂</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4</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）在作用位置上，</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主要作用于靶标基因</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3-UTR</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区</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而</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siRNA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可用于</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的任何部位</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5</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）在作用方式上，</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可抑制靶标基因的翻译，也可以导致靶标基因降解</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即在转录水平后和翻译水平起作用；</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而</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siRNA</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只能导致靶标基因的降解</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，即为转录水平后调控。</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6</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miRNA</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主要在发育过程中起作用，</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调节内源基因表达</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而</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siRNA</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不参与生物生长，是</a:t>
            </a:r>
            <a:r>
              <a:rPr lang="en-US" altLang="zh-CN"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RNAi</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的产物，原始作用是</a:t>
            </a:r>
            <a:r>
              <a:rPr lang="zh-CN" altLang="en-US" sz="1600" dirty="0">
                <a:solidFill>
                  <a:srgbClr val="C00000"/>
                </a:solidFill>
                <a:latin typeface="Arial" panose="020B0604020202020204" pitchFamily="34" charset="0"/>
                <a:ea typeface="微软雅黑" panose="020B0503020204020204" pitchFamily="34" charset="-122"/>
                <a:cs typeface="Arial" panose="020B0604020202020204" pitchFamily="34" charset="0"/>
              </a:rPr>
              <a:t>抑制转座子活性和病毒感染</a:t>
            </a:r>
            <a:r>
              <a:rPr lang="zh-CN" altLang="en-US" sz="1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39F8C08E-D8E3-2E26-986A-803AF86855F0}"/>
              </a:ext>
            </a:extLst>
          </p:cNvPr>
          <p:cNvSpPr/>
          <p:nvPr/>
        </p:nvSpPr>
        <p:spPr>
          <a:xfrm>
            <a:off x="632999" y="916210"/>
            <a:ext cx="3467616" cy="461665"/>
          </a:xfrm>
          <a:prstGeom prst="rect">
            <a:avLst/>
          </a:prstGeom>
        </p:spPr>
        <p:txBody>
          <a:bodyPr wrap="none">
            <a:spAutoFit/>
          </a:bodyPr>
          <a:lstStyle/>
          <a:p>
            <a:pPr defTabSz="913765">
              <a:defRPr/>
            </a:pPr>
            <a:r>
              <a:rPr lang="en-US" altLang="zh-CN" sz="2400" b="1" kern="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miRNA</a:t>
            </a:r>
            <a:r>
              <a:rPr lang="zh-CN" altLang="en-US" sz="2400" b="1" kern="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和</a:t>
            </a:r>
            <a:r>
              <a:rPr lang="en-US" altLang="zh-CN" sz="2400" b="1" kern="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siRNA</a:t>
            </a:r>
            <a:r>
              <a:rPr lang="zh-CN" altLang="en-US" sz="2400" b="1" kern="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sym typeface="+mn-lt"/>
              </a:rPr>
              <a:t>的区别</a:t>
            </a:r>
          </a:p>
        </p:txBody>
      </p:sp>
    </p:spTree>
    <p:extLst>
      <p:ext uri="{BB962C8B-B14F-4D97-AF65-F5344CB8AC3E}">
        <p14:creationId xmlns:p14="http://schemas.microsoft.com/office/powerpoint/2010/main" val="3508581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455152A3-B85E-4A31-930A-E7ECC154FC1C}"/>
              </a:ext>
            </a:extLst>
          </p:cNvPr>
          <p:cNvGrpSpPr/>
          <p:nvPr/>
        </p:nvGrpSpPr>
        <p:grpSpPr>
          <a:xfrm>
            <a:off x="574028" y="1804726"/>
            <a:ext cx="8106146" cy="3522648"/>
            <a:chOff x="4304043" y="1286668"/>
            <a:chExt cx="3837944" cy="2757793"/>
          </a:xfrm>
          <a:effectLst>
            <a:outerShdw blurRad="381000" dist="254000" dir="8100000" algn="tr" rotWithShape="0">
              <a:prstClr val="black">
                <a:alpha val="20000"/>
              </a:prstClr>
            </a:outerShdw>
          </a:effectLst>
        </p:grpSpPr>
        <p:sp>
          <p:nvSpPr>
            <p:cNvPr id="41" name="圆角矩形 56">
              <a:extLst>
                <a:ext uri="{FF2B5EF4-FFF2-40B4-BE49-F238E27FC236}">
                  <a16:creationId xmlns:a16="http://schemas.microsoft.com/office/drawing/2014/main" id="{8D0B5DB8-2F65-4578-9984-E96F32EA55D0}"/>
                </a:ext>
              </a:extLst>
            </p:cNvPr>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sp>
          <p:nvSpPr>
            <p:cNvPr id="60" name="圆角矩形 57">
              <a:extLst>
                <a:ext uri="{FF2B5EF4-FFF2-40B4-BE49-F238E27FC236}">
                  <a16:creationId xmlns:a16="http://schemas.microsoft.com/office/drawing/2014/main" id="{E7FF475D-0561-479C-B96E-218FD0060CB6}"/>
                </a:ext>
              </a:extLst>
            </p:cNvPr>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charset="-122"/>
                <a:ea typeface="思源黑体 CN Medium" panose="020B0600000000000000" charset="-122"/>
              </a:endParaRPr>
            </a:p>
          </p:txBody>
        </p:sp>
      </p:grpSp>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61DFAAB-9177-481F-B39A-FEAD98BC91B2}"/>
              </a:ext>
            </a:extLst>
          </p:cNvPr>
          <p:cNvSpPr txBox="1"/>
          <p:nvPr/>
        </p:nvSpPr>
        <p:spPr>
          <a:xfrm>
            <a:off x="596618" y="809611"/>
            <a:ext cx="7401351" cy="661807"/>
          </a:xfrm>
          <a:prstGeom prst="rect">
            <a:avLst/>
          </a:prstGeom>
          <a:noFill/>
        </p:spPr>
        <p:txBody>
          <a:bodyPr wrap="square" lIns="91402" tIns="45700" rIns="91402" bIns="45700" rtlCol="0">
            <a:spAutoFit/>
          </a:bodyPr>
          <a:lstStyle/>
          <a:p>
            <a:pPr>
              <a:lnSpc>
                <a:spcPct val="150000"/>
              </a:lnSpc>
              <a:spcAft>
                <a:spcPts val="1200"/>
              </a:spcAft>
            </a:pP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2800" b="1" dirty="0" err="1">
                <a:solidFill>
                  <a:srgbClr val="C00000"/>
                </a:solidFill>
                <a:latin typeface="Arial" panose="020B0604020202020204" pitchFamily="34" charset="0"/>
                <a:ea typeface="微软雅黑" panose="020B0503020204020204" pitchFamily="34" charset="-122"/>
                <a:cs typeface="Arial" panose="020B0604020202020204" pitchFamily="34" charset="0"/>
              </a:rPr>
              <a:t>Onpattro</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en-US" altLang="zh-CN" sz="2800" b="1" dirty="0" err="1">
                <a:solidFill>
                  <a:srgbClr val="C00000"/>
                </a:solidFill>
                <a:latin typeface="Arial" panose="020B0604020202020204" pitchFamily="34" charset="0"/>
                <a:ea typeface="微软雅黑" panose="020B0503020204020204" pitchFamily="34" charset="-122"/>
                <a:cs typeface="Arial" panose="020B0604020202020204" pitchFamily="34" charset="0"/>
              </a:rPr>
              <a:t>Patisiran</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a:t>
            </a: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78" name="文本框 77">
            <a:extLst>
              <a:ext uri="{FF2B5EF4-FFF2-40B4-BE49-F238E27FC236}">
                <a16:creationId xmlns:a16="http://schemas.microsoft.com/office/drawing/2014/main" id="{2502EFD8-5915-48DB-BD1A-64815B2F2657}"/>
              </a:ext>
            </a:extLst>
          </p:cNvPr>
          <p:cNvSpPr txBox="1"/>
          <p:nvPr/>
        </p:nvSpPr>
        <p:spPr>
          <a:xfrm>
            <a:off x="773559" y="2140360"/>
            <a:ext cx="7796413" cy="2653507"/>
          </a:xfrm>
          <a:prstGeom prst="rect">
            <a:avLst/>
          </a:prstGeom>
          <a:noFill/>
        </p:spPr>
        <p:txBody>
          <a:bodyPr wrap="square" lIns="91402" tIns="45700" rIns="91402" bIns="45700" rtlCol="0">
            <a:spAutoFit/>
          </a:bodyPr>
          <a:lstStyle/>
          <a:p>
            <a:pPr marL="285750" indent="-285750">
              <a:lnSpc>
                <a:spcPct val="150000"/>
              </a:lnSpc>
              <a:spcBef>
                <a:spcPts val="1200"/>
              </a:spcBef>
              <a:buFont typeface="Wingdings" panose="05000000000000000000" pitchFamily="2" charset="2"/>
              <a:buChar char="Ø"/>
            </a:pP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是</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FDA</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批准上市的第一个</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siRNA</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药物</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(2018</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年</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anose="05000000000000000000" pitchFamily="2" charset="2"/>
              <a:buChar char="Ø"/>
            </a:pP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由 </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21 </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个残基的有义链和反义链通过 </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19 </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个核苷酸碱基对杂化形成的双链寡核苷酸。</a:t>
            </a:r>
            <a:endPar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spcBef>
                <a:spcPts val="1200"/>
              </a:spcBef>
              <a:buFont typeface="Wingdings" panose="05000000000000000000" pitchFamily="2" charset="2"/>
              <a:buChar char="Ø"/>
            </a:pP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用于治疗成人患者因转甲状腺素蛋白淀粉样变性 </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err="1">
                <a:solidFill>
                  <a:srgbClr val="2867A0"/>
                </a:solidFill>
                <a:latin typeface="Arial" panose="020B0604020202020204" pitchFamily="34" charset="0"/>
                <a:ea typeface="微软雅黑" panose="020B0503020204020204" pitchFamily="34" charset="-122"/>
                <a:cs typeface="Arial" panose="020B0604020202020204" pitchFamily="34" charset="0"/>
              </a:rPr>
              <a:t>hATTR</a:t>
            </a:r>
            <a:r>
              <a:rPr lang="en-US" altLang="zh-CN"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 </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引起的神经损伤，也是第一个用于治疗 </a:t>
            </a:r>
            <a:r>
              <a:rPr lang="en-US" altLang="zh-CN" sz="2000" b="1" dirty="0" err="1">
                <a:solidFill>
                  <a:srgbClr val="2867A0"/>
                </a:solidFill>
                <a:latin typeface="Arial" panose="020B0604020202020204" pitchFamily="34" charset="0"/>
                <a:ea typeface="微软雅黑" panose="020B0503020204020204" pitchFamily="34" charset="-122"/>
                <a:cs typeface="Arial" panose="020B0604020202020204" pitchFamily="34" charset="0"/>
              </a:rPr>
              <a:t>hATTR</a:t>
            </a:r>
            <a:r>
              <a:rPr lang="zh-CN" altLang="en-US" sz="2000" b="1" dirty="0">
                <a:solidFill>
                  <a:srgbClr val="2867A0"/>
                </a:solidFill>
                <a:latin typeface="Arial" panose="020B0604020202020204" pitchFamily="34" charset="0"/>
                <a:ea typeface="微软雅黑" panose="020B0503020204020204" pitchFamily="34" charset="-122"/>
                <a:cs typeface="Arial" panose="020B0604020202020204" pitchFamily="34" charset="0"/>
              </a:rPr>
              <a:t>的药物。</a:t>
            </a:r>
          </a:p>
        </p:txBody>
      </p:sp>
      <p:sp>
        <p:nvSpPr>
          <p:cNvPr id="24" name="文本框 23">
            <a:extLst>
              <a:ext uri="{FF2B5EF4-FFF2-40B4-BE49-F238E27FC236}">
                <a16:creationId xmlns:a16="http://schemas.microsoft.com/office/drawing/2014/main" id="{0FDFFE2E-56F5-433B-9328-0684F8281429}"/>
              </a:ext>
            </a:extLst>
          </p:cNvPr>
          <p:cNvSpPr txBox="1"/>
          <p:nvPr/>
        </p:nvSpPr>
        <p:spPr>
          <a:xfrm>
            <a:off x="5901416" y="6673374"/>
            <a:ext cx="4461784" cy="184626"/>
          </a:xfrm>
          <a:prstGeom prst="rect">
            <a:avLst/>
          </a:prstGeom>
          <a:noFill/>
        </p:spPr>
        <p:txBody>
          <a:bodyPr wrap="square" lIns="91402" tIns="45700" rIns="91402" bIns="45700" rtlCol="0">
            <a:spAutoFit/>
          </a:bodyPr>
          <a:lstStyle/>
          <a:p>
            <a:pPr algn="ctr"/>
            <a:r>
              <a:rPr lang="en-US" altLang="zh-CN" sz="600" dirty="0" err="1">
                <a:latin typeface="Arial" panose="020B0604020202020204" pitchFamily="34" charset="0"/>
                <a:ea typeface="微软雅黑" panose="020B0503020204020204" pitchFamily="34" charset="-122"/>
                <a:cs typeface="Arial" panose="020B0604020202020204" pitchFamily="34" charset="0"/>
              </a:rPr>
              <a:t>Patisiran</a:t>
            </a:r>
            <a:r>
              <a:rPr lang="en-US" altLang="zh-CN" sz="600" dirty="0">
                <a:latin typeface="Arial" panose="020B0604020202020204" pitchFamily="34" charset="0"/>
                <a:ea typeface="微软雅黑" panose="020B0503020204020204" pitchFamily="34" charset="-122"/>
                <a:cs typeface="Arial" panose="020B0604020202020204" pitchFamily="34" charset="0"/>
              </a:rPr>
              <a:t>(</a:t>
            </a:r>
            <a:r>
              <a:rPr lang="en-US" altLang="zh-CN" sz="600" dirty="0" err="1">
                <a:latin typeface="Arial" panose="020B0604020202020204" pitchFamily="34" charset="0"/>
                <a:ea typeface="微软雅黑" panose="020B0503020204020204" pitchFamily="34" charset="-122"/>
                <a:cs typeface="Arial" panose="020B0604020202020204" pitchFamily="34" charset="0"/>
              </a:rPr>
              <a:t>Onpattro</a:t>
            </a:r>
            <a:r>
              <a:rPr lang="en-US" altLang="zh-CN" sz="600" dirty="0">
                <a:latin typeface="Arial" panose="020B0604020202020204" pitchFamily="34" charset="0"/>
                <a:ea typeface="微软雅黑" panose="020B0503020204020204" pitchFamily="34" charset="-122"/>
                <a:cs typeface="Arial" panose="020B0604020202020204" pitchFamily="34" charset="0"/>
              </a:rPr>
              <a:t>)[J].</a:t>
            </a:r>
            <a:r>
              <a:rPr lang="zh-CN" altLang="en-US" sz="600" i="1" dirty="0">
                <a:latin typeface="Arial" panose="020B0604020202020204" pitchFamily="34" charset="0"/>
                <a:ea typeface="微软雅黑" panose="020B0503020204020204" pitchFamily="34" charset="-122"/>
                <a:cs typeface="Arial" panose="020B0604020202020204" pitchFamily="34" charset="0"/>
              </a:rPr>
              <a:t>中国药物化学杂志</a:t>
            </a:r>
            <a:r>
              <a:rPr lang="en-US" altLang="zh-CN" sz="600" dirty="0">
                <a:latin typeface="Arial" panose="020B0604020202020204" pitchFamily="34" charset="0"/>
                <a:ea typeface="微软雅黑" panose="020B0503020204020204" pitchFamily="34" charset="-122"/>
                <a:cs typeface="Arial" panose="020B0604020202020204" pitchFamily="34" charset="0"/>
              </a:rPr>
              <a:t>,2019,29(03):245.</a:t>
            </a:r>
          </a:p>
        </p:txBody>
      </p:sp>
    </p:spTree>
    <p:extLst>
      <p:ext uri="{BB962C8B-B14F-4D97-AF65-F5344CB8AC3E}">
        <p14:creationId xmlns:p14="http://schemas.microsoft.com/office/powerpoint/2010/main" val="3344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4668591" cy="863896"/>
            <a:chOff x="251902" y="157386"/>
            <a:chExt cx="4668591"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3570208"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4" name="文本框 23">
            <a:extLst>
              <a:ext uri="{FF2B5EF4-FFF2-40B4-BE49-F238E27FC236}">
                <a16:creationId xmlns:a16="http://schemas.microsoft.com/office/drawing/2014/main" id="{0FDFFE2E-56F5-433B-9328-0684F8281429}"/>
              </a:ext>
            </a:extLst>
          </p:cNvPr>
          <p:cNvSpPr txBox="1"/>
          <p:nvPr/>
        </p:nvSpPr>
        <p:spPr>
          <a:xfrm>
            <a:off x="5295896" y="6673374"/>
            <a:ext cx="3980844" cy="184626"/>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Journey of siRNA: Clinical Developments and Targeted Delivery[J</a:t>
            </a:r>
            <a:r>
              <a:rPr lang="en-US" altLang="zh-CN" sz="600" i="1" dirty="0">
                <a:latin typeface="Arial" panose="020B0604020202020204" pitchFamily="34" charset="0"/>
                <a:ea typeface="微软雅黑" panose="020B0503020204020204" pitchFamily="34" charset="-122"/>
                <a:cs typeface="Arial" panose="020B0604020202020204" pitchFamily="34" charset="0"/>
              </a:rPr>
              <a:t>]. Nucleic Acid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Ther</a:t>
            </a:r>
            <a:r>
              <a:rPr lang="en-US" altLang="zh-CN" sz="600" dirty="0">
                <a:latin typeface="Arial" panose="020B0604020202020204" pitchFamily="34" charset="0"/>
                <a:ea typeface="微软雅黑" panose="020B0503020204020204" pitchFamily="34" charset="-122"/>
                <a:cs typeface="Arial" panose="020B0604020202020204" pitchFamily="34" charset="0"/>
              </a:rPr>
              <a:t>. 2018;28(4):209-224.</a:t>
            </a:r>
          </a:p>
        </p:txBody>
      </p:sp>
      <p:grpSp>
        <p:nvGrpSpPr>
          <p:cNvPr id="15" name="组合 14">
            <a:extLst>
              <a:ext uri="{FF2B5EF4-FFF2-40B4-BE49-F238E27FC236}">
                <a16:creationId xmlns:a16="http://schemas.microsoft.com/office/drawing/2014/main" id="{AC375566-989A-4909-ADCB-688AFBF1899A}"/>
              </a:ext>
            </a:extLst>
          </p:cNvPr>
          <p:cNvGrpSpPr/>
          <p:nvPr/>
        </p:nvGrpSpPr>
        <p:grpSpPr>
          <a:xfrm>
            <a:off x="397999" y="1707232"/>
            <a:ext cx="3980844" cy="4116780"/>
            <a:chOff x="152801" y="1931609"/>
            <a:chExt cx="4226042" cy="4322613"/>
          </a:xfrm>
        </p:grpSpPr>
        <p:sp>
          <p:nvSpPr>
            <p:cNvPr id="31" name="矩形 30">
              <a:extLst>
                <a:ext uri="{FF2B5EF4-FFF2-40B4-BE49-F238E27FC236}">
                  <a16:creationId xmlns:a16="http://schemas.microsoft.com/office/drawing/2014/main" id="{B5D8E8CA-26A6-4854-97A1-23891E9904CC}"/>
                </a:ext>
              </a:extLst>
            </p:cNvPr>
            <p:cNvSpPr/>
            <p:nvPr/>
          </p:nvSpPr>
          <p:spPr>
            <a:xfrm>
              <a:off x="152801" y="1931609"/>
              <a:ext cx="4226042" cy="4322613"/>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6" name="组合 5">
              <a:extLst>
                <a:ext uri="{FF2B5EF4-FFF2-40B4-BE49-F238E27FC236}">
                  <a16:creationId xmlns:a16="http://schemas.microsoft.com/office/drawing/2014/main" id="{E7EF80BF-352A-4BAE-8738-E600883F402E}"/>
                </a:ext>
              </a:extLst>
            </p:cNvPr>
            <p:cNvGrpSpPr/>
            <p:nvPr/>
          </p:nvGrpSpPr>
          <p:grpSpPr>
            <a:xfrm>
              <a:off x="213695" y="2011944"/>
              <a:ext cx="4095857" cy="4161961"/>
              <a:chOff x="876924" y="-567692"/>
              <a:chExt cx="6477907" cy="6582455"/>
            </a:xfrm>
          </p:grpSpPr>
          <p:pic>
            <p:nvPicPr>
              <p:cNvPr id="3" name="图片 2">
                <a:extLst>
                  <a:ext uri="{FF2B5EF4-FFF2-40B4-BE49-F238E27FC236}">
                    <a16:creationId xmlns:a16="http://schemas.microsoft.com/office/drawing/2014/main" id="{A1F20174-F459-40B6-B304-6D8E80D73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927" y="-567692"/>
                <a:ext cx="6477904" cy="5068006"/>
              </a:xfrm>
              <a:prstGeom prst="rect">
                <a:avLst/>
              </a:prstGeom>
            </p:spPr>
          </p:pic>
          <p:pic>
            <p:nvPicPr>
              <p:cNvPr id="5" name="图片 4">
                <a:extLst>
                  <a:ext uri="{FF2B5EF4-FFF2-40B4-BE49-F238E27FC236}">
                    <a16:creationId xmlns:a16="http://schemas.microsoft.com/office/drawing/2014/main" id="{BF9EE890-DB1A-4ED5-8C62-4BC04D054277}"/>
                  </a:ext>
                </a:extLst>
              </p:cNvPr>
              <p:cNvPicPr>
                <a:picLocks noChangeAspect="1"/>
              </p:cNvPicPr>
              <p:nvPr/>
            </p:nvPicPr>
            <p:blipFill rotWithShape="1">
              <a:blip r:embed="rId3">
                <a:extLst>
                  <a:ext uri="{28A0092B-C50C-407E-A947-70E740481C1C}">
                    <a14:useLocalDpi xmlns:a14="http://schemas.microsoft.com/office/drawing/2010/main" val="0"/>
                  </a:ext>
                </a:extLst>
              </a:blip>
              <a:srcRect t="1033"/>
              <a:stretch/>
            </p:blipFill>
            <p:spPr>
              <a:xfrm>
                <a:off x="876924" y="4242688"/>
                <a:ext cx="6477907" cy="1772075"/>
              </a:xfrm>
              <a:prstGeom prst="rect">
                <a:avLst/>
              </a:prstGeom>
            </p:spPr>
          </p:pic>
        </p:grpSp>
      </p:grpSp>
      <p:grpSp>
        <p:nvGrpSpPr>
          <p:cNvPr id="16" name="组合 15">
            <a:extLst>
              <a:ext uri="{FF2B5EF4-FFF2-40B4-BE49-F238E27FC236}">
                <a16:creationId xmlns:a16="http://schemas.microsoft.com/office/drawing/2014/main" id="{EF3CD1B9-0C75-4033-B046-864E0D4DDF6F}"/>
              </a:ext>
            </a:extLst>
          </p:cNvPr>
          <p:cNvGrpSpPr/>
          <p:nvPr/>
        </p:nvGrpSpPr>
        <p:grpSpPr>
          <a:xfrm>
            <a:off x="4699000" y="1714316"/>
            <a:ext cx="3980844" cy="4116780"/>
            <a:chOff x="4704261" y="1931608"/>
            <a:chExt cx="4226042" cy="4322613"/>
          </a:xfrm>
        </p:grpSpPr>
        <p:sp>
          <p:nvSpPr>
            <p:cNvPr id="33" name="矩形 32">
              <a:extLst>
                <a:ext uri="{FF2B5EF4-FFF2-40B4-BE49-F238E27FC236}">
                  <a16:creationId xmlns:a16="http://schemas.microsoft.com/office/drawing/2014/main" id="{5D3DFE01-62E9-4DDF-A3EC-7549AF8B5974}"/>
                </a:ext>
              </a:extLst>
            </p:cNvPr>
            <p:cNvSpPr/>
            <p:nvPr/>
          </p:nvSpPr>
          <p:spPr>
            <a:xfrm>
              <a:off x="4704261" y="1931608"/>
              <a:ext cx="4226042" cy="4322613"/>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12" name="组合 11">
              <a:extLst>
                <a:ext uri="{FF2B5EF4-FFF2-40B4-BE49-F238E27FC236}">
                  <a16:creationId xmlns:a16="http://schemas.microsoft.com/office/drawing/2014/main" id="{816D80BA-7828-4B4C-8AAE-EDDF9DE8E535}"/>
                </a:ext>
              </a:extLst>
            </p:cNvPr>
            <p:cNvGrpSpPr/>
            <p:nvPr/>
          </p:nvGrpSpPr>
          <p:grpSpPr>
            <a:xfrm>
              <a:off x="4777716" y="2011946"/>
              <a:ext cx="4055459" cy="4161960"/>
              <a:chOff x="4777716" y="2011945"/>
              <a:chExt cx="4055459" cy="4334419"/>
            </a:xfrm>
          </p:grpSpPr>
          <p:pic>
            <p:nvPicPr>
              <p:cNvPr id="8" name="图片 7">
                <a:extLst>
                  <a:ext uri="{FF2B5EF4-FFF2-40B4-BE49-F238E27FC236}">
                    <a16:creationId xmlns:a16="http://schemas.microsoft.com/office/drawing/2014/main" id="{BCBA2402-F106-4B8B-8F71-15E9FA001471}"/>
                  </a:ext>
                </a:extLst>
              </p:cNvPr>
              <p:cNvPicPr>
                <a:picLocks noChangeAspect="1"/>
              </p:cNvPicPr>
              <p:nvPr/>
            </p:nvPicPr>
            <p:blipFill rotWithShape="1">
              <a:blip r:embed="rId4">
                <a:extLst>
                  <a:ext uri="{28A0092B-C50C-407E-A947-70E740481C1C}">
                    <a14:useLocalDpi xmlns:a14="http://schemas.microsoft.com/office/drawing/2010/main" val="0"/>
                  </a:ext>
                </a:extLst>
              </a:blip>
              <a:srcRect l="1305"/>
              <a:stretch/>
            </p:blipFill>
            <p:spPr>
              <a:xfrm>
                <a:off x="4777716" y="2011945"/>
                <a:ext cx="4055318" cy="2929832"/>
              </a:xfrm>
              <a:prstGeom prst="rect">
                <a:avLst/>
              </a:prstGeom>
            </p:spPr>
          </p:pic>
          <p:pic>
            <p:nvPicPr>
              <p:cNvPr id="10" name="图片 9">
                <a:extLst>
                  <a:ext uri="{FF2B5EF4-FFF2-40B4-BE49-F238E27FC236}">
                    <a16:creationId xmlns:a16="http://schemas.microsoft.com/office/drawing/2014/main" id="{1B6BF78F-9DF8-4CB1-BC7F-1C03EB6CA4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7857" y="4869538"/>
                <a:ext cx="4055318" cy="1476826"/>
              </a:xfrm>
              <a:prstGeom prst="rect">
                <a:avLst/>
              </a:prstGeom>
            </p:spPr>
          </p:pic>
        </p:grpSp>
      </p:grpSp>
      <p:sp>
        <p:nvSpPr>
          <p:cNvPr id="38" name="文本框 37">
            <a:extLst>
              <a:ext uri="{FF2B5EF4-FFF2-40B4-BE49-F238E27FC236}">
                <a16:creationId xmlns:a16="http://schemas.microsoft.com/office/drawing/2014/main" id="{D004CE9B-10B4-4D5F-832B-F9F37175CB33}"/>
              </a:ext>
            </a:extLst>
          </p:cNvPr>
          <p:cNvSpPr txBox="1"/>
          <p:nvPr/>
        </p:nvSpPr>
        <p:spPr>
          <a:xfrm>
            <a:off x="5205033" y="3000564"/>
            <a:ext cx="3322411" cy="1433365"/>
          </a:xfrm>
          <a:prstGeom prst="rect">
            <a:avLst/>
          </a:prstGeom>
          <a:noFill/>
        </p:spPr>
        <p:txBody>
          <a:bodyPr wrap="square" lIns="91402" tIns="45700" rIns="91402" bIns="45700" rtlCol="0">
            <a:spAutoFit/>
          </a:bodyPr>
          <a:lstStyle/>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癌症 、高胆固醇血症 、</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病毒感染、淀粉样变性等</a:t>
            </a:r>
          </a:p>
          <a:p>
            <a:pPr>
              <a:lnSpc>
                <a:spcPct val="150000"/>
              </a:lnSpc>
              <a:spcAft>
                <a:spcPts val="1200"/>
              </a:spcAft>
            </a:pPr>
            <a:endParaRPr lang="en-US" altLang="zh-CN" sz="10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文本框 42">
            <a:extLst>
              <a:ext uri="{FF2B5EF4-FFF2-40B4-BE49-F238E27FC236}">
                <a16:creationId xmlns:a16="http://schemas.microsoft.com/office/drawing/2014/main" id="{ED005718-B155-4404-B5CF-7898564FD9CB}"/>
              </a:ext>
            </a:extLst>
          </p:cNvPr>
          <p:cNvSpPr txBox="1"/>
          <p:nvPr/>
        </p:nvSpPr>
        <p:spPr>
          <a:xfrm>
            <a:off x="510112" y="2243471"/>
            <a:ext cx="2347083" cy="3795550"/>
          </a:xfrm>
          <a:prstGeom prst="rect">
            <a:avLst/>
          </a:prstGeom>
          <a:noFill/>
        </p:spPr>
        <p:txBody>
          <a:bodyPr wrap="square" lIns="91402" tIns="45700" rIns="91402" bIns="45700" rtlCol="0">
            <a:spAutoFit/>
          </a:bodyPr>
          <a:lstStyle/>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眼部疾病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sz="11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肺部感染</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疾病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皮肤病</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7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2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b="1" dirty="0">
                <a:solidFill>
                  <a:srgbClr val="C00000"/>
                </a:solidFill>
                <a:latin typeface="Arial" panose="020B0604020202020204" pitchFamily="34" charset="0"/>
                <a:ea typeface="微软雅黑" panose="020B0503020204020204" pitchFamily="34" charset="-122"/>
                <a:cs typeface="Arial" panose="020B0604020202020204" pitchFamily="34" charset="0"/>
              </a:rPr>
              <a:t>癌症</a:t>
            </a:r>
            <a:endPar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sz="10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4">
            <a:extLst>
              <a:ext uri="{FF2B5EF4-FFF2-40B4-BE49-F238E27FC236}">
                <a16:creationId xmlns:a16="http://schemas.microsoft.com/office/drawing/2014/main" id="{70FB7710-DE71-4277-BCF5-D116C87C7BA3}"/>
              </a:ext>
            </a:extLst>
          </p:cNvPr>
          <p:cNvSpPr txBox="1"/>
          <p:nvPr/>
        </p:nvSpPr>
        <p:spPr>
          <a:xfrm>
            <a:off x="596618" y="862619"/>
            <a:ext cx="7401351" cy="580375"/>
          </a:xfrm>
          <a:prstGeom prst="rect">
            <a:avLst/>
          </a:prstGeom>
          <a:noFill/>
        </p:spPr>
        <p:txBody>
          <a:bodyPr wrap="square" lIns="91402" tIns="45700" rIns="91402" bIns="45700" rtlCol="0">
            <a:spAutoFit/>
          </a:bodyPr>
          <a:lstStyle/>
          <a:p>
            <a:pPr>
              <a:lnSpc>
                <a:spcPct val="150000"/>
              </a:lnSpc>
              <a:spcAft>
                <a:spcPts val="1200"/>
              </a:spcAft>
            </a:pP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临床试验各个阶段的 </a:t>
            </a:r>
            <a:r>
              <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siRNA </a:t>
            </a:r>
            <a:r>
              <a:rPr lang="zh-CN" altLang="en-US"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候选药物示例</a:t>
            </a:r>
            <a:endParaRPr lang="en-US" altLang="zh-CN" sz="2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9383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93907653-548C-4B90-AAD8-4C430252A7A5}"/>
              </a:ext>
            </a:extLst>
          </p:cNvPr>
          <p:cNvSpPr txBox="1"/>
          <p:nvPr/>
        </p:nvSpPr>
        <p:spPr>
          <a:xfrm>
            <a:off x="444857" y="5007638"/>
            <a:ext cx="3847531" cy="369332"/>
          </a:xfrm>
          <a:prstGeom prst="rect">
            <a:avLst/>
          </a:prstGeom>
          <a:solidFill>
            <a:schemeClr val="bg1">
              <a:lumMod val="85000"/>
              <a:alpha val="70000"/>
            </a:schemeClr>
          </a:solidFill>
        </p:spPr>
        <p:txBody>
          <a:bodyPr wrap="square">
            <a:spAutoFit/>
          </a:bodyPr>
          <a:lstStyle/>
          <a:p>
            <a:pPr algn="ct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联用导致的转录变化不同于任一单药</a:t>
            </a:r>
          </a:p>
        </p:txBody>
      </p:sp>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1</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cxnSp>
        <p:nvCxnSpPr>
          <p:cNvPr id="29" name="直接箭头连接符 28">
            <a:extLst>
              <a:ext uri="{FF2B5EF4-FFF2-40B4-BE49-F238E27FC236}">
                <a16:creationId xmlns:a16="http://schemas.microsoft.com/office/drawing/2014/main" id="{181D48B6-88CC-4C80-8F44-2DCC8EAD56A6}"/>
              </a:ext>
            </a:extLst>
          </p:cNvPr>
          <p:cNvCxnSpPr>
            <a:cxnSpLocks/>
          </p:cNvCxnSpPr>
          <p:nvPr/>
        </p:nvCxnSpPr>
        <p:spPr>
          <a:xfrm rot="5400000">
            <a:off x="2098622" y="4742304"/>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431C0B52-0AEC-4DCB-AC53-77CC981112BE}"/>
              </a:ext>
            </a:extLst>
          </p:cNvPr>
          <p:cNvSpPr txBox="1"/>
          <p:nvPr/>
        </p:nvSpPr>
        <p:spPr>
          <a:xfrm>
            <a:off x="352992" y="4166218"/>
            <a:ext cx="4121502" cy="369332"/>
          </a:xfrm>
          <a:prstGeom prst="rect">
            <a:avLst/>
          </a:prstGeom>
          <a:solidFill>
            <a:schemeClr val="bg1">
              <a:lumMod val="85000"/>
              <a:alpha val="70000"/>
            </a:schemeClr>
          </a:solidFill>
        </p:spPr>
        <p:txBody>
          <a:bodyPr wrap="square">
            <a:spAutoFit/>
          </a:bodyPr>
          <a:lstStyle/>
          <a:p>
            <a:pPr algn="ct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单药和双药联用后细胞的</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结果</a:t>
            </a:r>
          </a:p>
        </p:txBody>
      </p:sp>
      <p:sp>
        <p:nvSpPr>
          <p:cNvPr id="47" name="文本框 46">
            <a:extLst>
              <a:ext uri="{FF2B5EF4-FFF2-40B4-BE49-F238E27FC236}">
                <a16:creationId xmlns:a16="http://schemas.microsoft.com/office/drawing/2014/main" id="{B55F73D5-36F3-4ADA-B40E-09302D4D7C19}"/>
              </a:ext>
            </a:extLst>
          </p:cNvPr>
          <p:cNvSpPr txBox="1"/>
          <p:nvPr/>
        </p:nvSpPr>
        <p:spPr>
          <a:xfrm>
            <a:off x="6524624" y="6581041"/>
            <a:ext cx="2619375"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The transcriptomic response of cells to a drug combination is more than the sum of the responses to the monotherapies[J].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Elife</a:t>
            </a:r>
            <a:r>
              <a:rPr lang="en-US" altLang="zh-CN" sz="600" i="1" dirty="0">
                <a:latin typeface="Arial" panose="020B0604020202020204" pitchFamily="34" charset="0"/>
                <a:ea typeface="微软雅黑" panose="020B0503020204020204" pitchFamily="34" charset="-122"/>
                <a:cs typeface="Arial" panose="020B0604020202020204" pitchFamily="34" charset="0"/>
              </a:rPr>
              <a:t>.</a:t>
            </a:r>
            <a:r>
              <a:rPr lang="en-US" altLang="zh-CN" sz="600" dirty="0">
                <a:latin typeface="Arial" panose="020B0604020202020204" pitchFamily="34" charset="0"/>
                <a:ea typeface="微软雅黑" panose="020B0503020204020204" pitchFamily="34" charset="-122"/>
                <a:cs typeface="Arial" panose="020B0604020202020204" pitchFamily="34" charset="0"/>
              </a:rPr>
              <a:t> 2020;9:e52707. </a:t>
            </a:r>
          </a:p>
        </p:txBody>
      </p:sp>
      <p:sp>
        <p:nvSpPr>
          <p:cNvPr id="24" name="文本框 23">
            <a:extLst>
              <a:ext uri="{FF2B5EF4-FFF2-40B4-BE49-F238E27FC236}">
                <a16:creationId xmlns:a16="http://schemas.microsoft.com/office/drawing/2014/main" id="{2D7F313A-65D1-4F76-B247-30ECDF353C8E}"/>
              </a:ext>
            </a:extLst>
          </p:cNvPr>
          <p:cNvSpPr txBox="1"/>
          <p:nvPr/>
        </p:nvSpPr>
        <p:spPr>
          <a:xfrm>
            <a:off x="596618" y="862619"/>
            <a:ext cx="7611615" cy="499071"/>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基于细胞全转录组评估药效</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剖析复杂的药物协同作用</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9" name="组合 8">
            <a:extLst>
              <a:ext uri="{FF2B5EF4-FFF2-40B4-BE49-F238E27FC236}">
                <a16:creationId xmlns:a16="http://schemas.microsoft.com/office/drawing/2014/main" id="{4E075D08-2B95-42EA-B327-78F349FC9BBE}"/>
              </a:ext>
            </a:extLst>
          </p:cNvPr>
          <p:cNvGrpSpPr/>
          <p:nvPr/>
        </p:nvGrpSpPr>
        <p:grpSpPr>
          <a:xfrm>
            <a:off x="1955024" y="1559254"/>
            <a:ext cx="5038939" cy="2184456"/>
            <a:chOff x="789500" y="1636055"/>
            <a:chExt cx="6846865" cy="2968219"/>
          </a:xfrm>
        </p:grpSpPr>
        <p:sp>
          <p:nvSpPr>
            <p:cNvPr id="28" name="矩形 27">
              <a:extLst>
                <a:ext uri="{FF2B5EF4-FFF2-40B4-BE49-F238E27FC236}">
                  <a16:creationId xmlns:a16="http://schemas.microsoft.com/office/drawing/2014/main" id="{BAA71227-72C5-46BC-B6B5-C0677BB7F650}"/>
                </a:ext>
              </a:extLst>
            </p:cNvPr>
            <p:cNvSpPr/>
            <p:nvPr/>
          </p:nvSpPr>
          <p:spPr>
            <a:xfrm>
              <a:off x="789500" y="1636055"/>
              <a:ext cx="6846865" cy="2968219"/>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8" name="图片 7">
              <a:extLst>
                <a:ext uri="{FF2B5EF4-FFF2-40B4-BE49-F238E27FC236}">
                  <a16:creationId xmlns:a16="http://schemas.microsoft.com/office/drawing/2014/main" id="{FFD178FB-37AD-4453-8B9D-9ED7EEF9D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999" y="1697812"/>
              <a:ext cx="6668431" cy="2838846"/>
            </a:xfrm>
            <a:prstGeom prst="rect">
              <a:avLst/>
            </a:prstGeom>
          </p:spPr>
        </p:pic>
      </p:grpSp>
      <p:sp>
        <p:nvSpPr>
          <p:cNvPr id="31" name="文本框 30">
            <a:extLst>
              <a:ext uri="{FF2B5EF4-FFF2-40B4-BE49-F238E27FC236}">
                <a16:creationId xmlns:a16="http://schemas.microsoft.com/office/drawing/2014/main" id="{628BF6CF-596E-4573-99B2-2AA70B202482}"/>
              </a:ext>
            </a:extLst>
          </p:cNvPr>
          <p:cNvSpPr txBox="1"/>
          <p:nvPr/>
        </p:nvSpPr>
        <p:spPr>
          <a:xfrm>
            <a:off x="83304" y="5866675"/>
            <a:ext cx="4899414" cy="369332"/>
          </a:xfrm>
          <a:prstGeom prst="rect">
            <a:avLst/>
          </a:prstGeom>
          <a:solidFill>
            <a:schemeClr val="bg1">
              <a:lumMod val="85000"/>
              <a:alpha val="70000"/>
            </a:schemeClr>
          </a:solidFill>
        </p:spPr>
        <p:txBody>
          <a:bodyPr wrap="square">
            <a:spAutoFit/>
          </a:bodyPr>
          <a:lstStyle/>
          <a:p>
            <a:pPr algn="ct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发现基因调控网络中转录因子的连续激活机制</a:t>
            </a:r>
          </a:p>
        </p:txBody>
      </p:sp>
      <p:cxnSp>
        <p:nvCxnSpPr>
          <p:cNvPr id="33" name="直接箭头连接符 32">
            <a:extLst>
              <a:ext uri="{FF2B5EF4-FFF2-40B4-BE49-F238E27FC236}">
                <a16:creationId xmlns:a16="http://schemas.microsoft.com/office/drawing/2014/main" id="{1EFF9549-406E-4105-9596-EE8C2C89BA62}"/>
              </a:ext>
            </a:extLst>
          </p:cNvPr>
          <p:cNvCxnSpPr>
            <a:cxnSpLocks/>
          </p:cNvCxnSpPr>
          <p:nvPr/>
        </p:nvCxnSpPr>
        <p:spPr>
          <a:xfrm rot="5400000">
            <a:off x="2106386" y="5620466"/>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D686C3E7-C926-48B9-8161-06227AA73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858" y="3961555"/>
            <a:ext cx="3985831" cy="2478626"/>
          </a:xfrm>
          <a:prstGeom prst="rect">
            <a:avLst/>
          </a:prstGeom>
        </p:spPr>
      </p:pic>
      <p:sp>
        <p:nvSpPr>
          <p:cNvPr id="15" name="矩形 14">
            <a:extLst>
              <a:ext uri="{FF2B5EF4-FFF2-40B4-BE49-F238E27FC236}">
                <a16:creationId xmlns:a16="http://schemas.microsoft.com/office/drawing/2014/main" id="{5DE2EC3A-6212-45D3-BE15-41CCBE4AF6EE}"/>
              </a:ext>
            </a:extLst>
          </p:cNvPr>
          <p:cNvSpPr/>
          <p:nvPr/>
        </p:nvSpPr>
        <p:spPr>
          <a:xfrm>
            <a:off x="4982718" y="3993535"/>
            <a:ext cx="222695" cy="20881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B603F23E-4652-4974-B947-A1BC1CB4C5C5}"/>
              </a:ext>
            </a:extLst>
          </p:cNvPr>
          <p:cNvSpPr/>
          <p:nvPr/>
        </p:nvSpPr>
        <p:spPr>
          <a:xfrm>
            <a:off x="5209799" y="3993535"/>
            <a:ext cx="222695" cy="2088178"/>
          </a:xfrm>
          <a:prstGeom prst="rect">
            <a:avLst/>
          </a:prstGeom>
          <a:noFill/>
          <a:ln>
            <a:solidFill>
              <a:srgbClr val="F95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30DC0A1-71FE-4457-97F8-15949D7678FA}"/>
              </a:ext>
            </a:extLst>
          </p:cNvPr>
          <p:cNvSpPr/>
          <p:nvPr/>
        </p:nvSpPr>
        <p:spPr>
          <a:xfrm>
            <a:off x="5606676" y="3993535"/>
            <a:ext cx="222695" cy="2088178"/>
          </a:xfrm>
          <a:prstGeom prst="rect">
            <a:avLst/>
          </a:prstGeom>
          <a:noFill/>
          <a:ln>
            <a:solidFill>
              <a:srgbClr val="F90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998F614-6A42-4E0E-A778-64E69A9D6373}"/>
              </a:ext>
            </a:extLst>
          </p:cNvPr>
          <p:cNvSpPr txBox="1"/>
          <p:nvPr/>
        </p:nvSpPr>
        <p:spPr>
          <a:xfrm>
            <a:off x="4909602" y="4562636"/>
            <a:ext cx="515902" cy="700151"/>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单用</a:t>
            </a:r>
            <a:endParaRPr lang="en-US" altLang="zh-CN"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文本框 41">
            <a:extLst>
              <a:ext uri="{FF2B5EF4-FFF2-40B4-BE49-F238E27FC236}">
                <a16:creationId xmlns:a16="http://schemas.microsoft.com/office/drawing/2014/main" id="{10C6B520-43D0-4892-B8AB-A67DF92B1A4F}"/>
              </a:ext>
            </a:extLst>
          </p:cNvPr>
          <p:cNvSpPr txBox="1"/>
          <p:nvPr/>
        </p:nvSpPr>
        <p:spPr>
          <a:xfrm>
            <a:off x="5144693" y="4570569"/>
            <a:ext cx="515902" cy="700151"/>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rgbClr val="F9597A"/>
                </a:solidFill>
                <a:latin typeface="Arial" panose="020B0604020202020204" pitchFamily="34" charset="0"/>
                <a:ea typeface="微软雅黑" panose="020B0503020204020204" pitchFamily="34" charset="-122"/>
                <a:cs typeface="Arial" panose="020B0604020202020204" pitchFamily="34" charset="0"/>
              </a:rPr>
              <a:t>单用</a:t>
            </a:r>
            <a:endParaRPr lang="en-US" altLang="zh-CN" sz="1400" dirty="0">
              <a:solidFill>
                <a:srgbClr val="F9597A"/>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文本框 42">
            <a:extLst>
              <a:ext uri="{FF2B5EF4-FFF2-40B4-BE49-F238E27FC236}">
                <a16:creationId xmlns:a16="http://schemas.microsoft.com/office/drawing/2014/main" id="{A8BE2981-1260-457D-8266-D85D06F71875}"/>
              </a:ext>
            </a:extLst>
          </p:cNvPr>
          <p:cNvSpPr txBox="1"/>
          <p:nvPr/>
        </p:nvSpPr>
        <p:spPr>
          <a:xfrm>
            <a:off x="5528182" y="4575108"/>
            <a:ext cx="515902" cy="700151"/>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rgbClr val="F900F9"/>
                </a:solidFill>
                <a:latin typeface="Arial" panose="020B0604020202020204" pitchFamily="34" charset="0"/>
                <a:ea typeface="微软雅黑" panose="020B0503020204020204" pitchFamily="34" charset="-122"/>
                <a:cs typeface="Arial" panose="020B0604020202020204" pitchFamily="34" charset="0"/>
              </a:rPr>
              <a:t>联用</a:t>
            </a:r>
            <a:endParaRPr lang="en-US" altLang="zh-CN" sz="1400" dirty="0">
              <a:solidFill>
                <a:srgbClr val="F900F9"/>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矩形 43">
            <a:extLst>
              <a:ext uri="{FF2B5EF4-FFF2-40B4-BE49-F238E27FC236}">
                <a16:creationId xmlns:a16="http://schemas.microsoft.com/office/drawing/2014/main" id="{F633343C-CFB6-42BC-A836-83BBB2892779}"/>
              </a:ext>
            </a:extLst>
          </p:cNvPr>
          <p:cNvSpPr/>
          <p:nvPr/>
        </p:nvSpPr>
        <p:spPr>
          <a:xfrm>
            <a:off x="6087596" y="3993535"/>
            <a:ext cx="222695" cy="20881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17B4405-34DA-4B70-B319-CF607F7EA463}"/>
              </a:ext>
            </a:extLst>
          </p:cNvPr>
          <p:cNvSpPr/>
          <p:nvPr/>
        </p:nvSpPr>
        <p:spPr>
          <a:xfrm>
            <a:off x="6314677" y="3993535"/>
            <a:ext cx="222695" cy="2088178"/>
          </a:xfrm>
          <a:prstGeom prst="rect">
            <a:avLst/>
          </a:prstGeom>
          <a:noFill/>
          <a:ln>
            <a:solidFill>
              <a:srgbClr val="F95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B85A4C9C-C924-4133-8D53-8647C45154BF}"/>
              </a:ext>
            </a:extLst>
          </p:cNvPr>
          <p:cNvSpPr/>
          <p:nvPr/>
        </p:nvSpPr>
        <p:spPr>
          <a:xfrm>
            <a:off x="6711554" y="3993535"/>
            <a:ext cx="222695" cy="2088178"/>
          </a:xfrm>
          <a:prstGeom prst="rect">
            <a:avLst/>
          </a:prstGeom>
          <a:noFill/>
          <a:ln>
            <a:solidFill>
              <a:srgbClr val="F90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7ABFDB08-B2B8-4AB7-9A0C-ADD982D32894}"/>
              </a:ext>
            </a:extLst>
          </p:cNvPr>
          <p:cNvSpPr txBox="1"/>
          <p:nvPr/>
        </p:nvSpPr>
        <p:spPr>
          <a:xfrm>
            <a:off x="6014480" y="4562636"/>
            <a:ext cx="515902" cy="700151"/>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单用</a:t>
            </a:r>
            <a:endParaRPr lang="en-US" altLang="zh-CN"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文本框 48">
            <a:extLst>
              <a:ext uri="{FF2B5EF4-FFF2-40B4-BE49-F238E27FC236}">
                <a16:creationId xmlns:a16="http://schemas.microsoft.com/office/drawing/2014/main" id="{A821128A-2D7C-4C24-ACF4-52BBD3E9FAF2}"/>
              </a:ext>
            </a:extLst>
          </p:cNvPr>
          <p:cNvSpPr txBox="1"/>
          <p:nvPr/>
        </p:nvSpPr>
        <p:spPr>
          <a:xfrm>
            <a:off x="6249571" y="4570569"/>
            <a:ext cx="515902" cy="700151"/>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rgbClr val="F9597A"/>
                </a:solidFill>
                <a:latin typeface="Arial" panose="020B0604020202020204" pitchFamily="34" charset="0"/>
                <a:ea typeface="微软雅黑" panose="020B0503020204020204" pitchFamily="34" charset="-122"/>
                <a:cs typeface="Arial" panose="020B0604020202020204" pitchFamily="34" charset="0"/>
              </a:rPr>
              <a:t>单用</a:t>
            </a:r>
            <a:endParaRPr lang="en-US" altLang="zh-CN" sz="1400" dirty="0">
              <a:solidFill>
                <a:srgbClr val="F9597A"/>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文本框 49">
            <a:extLst>
              <a:ext uri="{FF2B5EF4-FFF2-40B4-BE49-F238E27FC236}">
                <a16:creationId xmlns:a16="http://schemas.microsoft.com/office/drawing/2014/main" id="{1C71E13C-E969-40C1-8F85-28C042EEE106}"/>
              </a:ext>
            </a:extLst>
          </p:cNvPr>
          <p:cNvSpPr txBox="1"/>
          <p:nvPr/>
        </p:nvSpPr>
        <p:spPr>
          <a:xfrm>
            <a:off x="6633060" y="4575108"/>
            <a:ext cx="515902" cy="700151"/>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rgbClr val="F900F9"/>
                </a:solidFill>
                <a:latin typeface="Arial" panose="020B0604020202020204" pitchFamily="34" charset="0"/>
                <a:ea typeface="微软雅黑" panose="020B0503020204020204" pitchFamily="34" charset="-122"/>
                <a:cs typeface="Arial" panose="020B0604020202020204" pitchFamily="34" charset="0"/>
              </a:rPr>
              <a:t>联用</a:t>
            </a:r>
            <a:endParaRPr lang="en-US" altLang="zh-CN" sz="1400" dirty="0">
              <a:solidFill>
                <a:srgbClr val="F900F9"/>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68714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2</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4" name="文本框 23">
            <a:extLst>
              <a:ext uri="{FF2B5EF4-FFF2-40B4-BE49-F238E27FC236}">
                <a16:creationId xmlns:a16="http://schemas.microsoft.com/office/drawing/2014/main" id="{2D7F313A-65D1-4F76-B247-30ECDF353C8E}"/>
              </a:ext>
            </a:extLst>
          </p:cNvPr>
          <p:cNvSpPr txBox="1"/>
          <p:nvPr/>
        </p:nvSpPr>
        <p:spPr>
          <a:xfrm>
            <a:off x="596618" y="862619"/>
            <a:ext cx="8712482" cy="499071"/>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基于单细胞转录组评估药效</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评估</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类药物在胰腺导管癌中的作用</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4" name="组合 3">
            <a:extLst>
              <a:ext uri="{FF2B5EF4-FFF2-40B4-BE49-F238E27FC236}">
                <a16:creationId xmlns:a16="http://schemas.microsoft.com/office/drawing/2014/main" id="{6F116467-B930-48B9-8416-40E83B4FC813}"/>
              </a:ext>
            </a:extLst>
          </p:cNvPr>
          <p:cNvGrpSpPr/>
          <p:nvPr/>
        </p:nvGrpSpPr>
        <p:grpSpPr>
          <a:xfrm>
            <a:off x="2087949" y="2019546"/>
            <a:ext cx="4788160" cy="2569130"/>
            <a:chOff x="1955540" y="1671726"/>
            <a:chExt cx="4153160" cy="2147418"/>
          </a:xfrm>
        </p:grpSpPr>
        <p:sp>
          <p:nvSpPr>
            <p:cNvPr id="28" name="矩形 27">
              <a:extLst>
                <a:ext uri="{FF2B5EF4-FFF2-40B4-BE49-F238E27FC236}">
                  <a16:creationId xmlns:a16="http://schemas.microsoft.com/office/drawing/2014/main" id="{BAA71227-72C5-46BC-B6B5-C0677BB7F650}"/>
                </a:ext>
              </a:extLst>
            </p:cNvPr>
            <p:cNvSpPr/>
            <p:nvPr/>
          </p:nvSpPr>
          <p:spPr>
            <a:xfrm>
              <a:off x="1955540" y="1671726"/>
              <a:ext cx="4153160" cy="2147418"/>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3" name="图片 2">
              <a:extLst>
                <a:ext uri="{FF2B5EF4-FFF2-40B4-BE49-F238E27FC236}">
                  <a16:creationId xmlns:a16="http://schemas.microsoft.com/office/drawing/2014/main" id="{ABAA590C-2405-4275-9679-8CA821032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484" y="1767364"/>
              <a:ext cx="3999043" cy="1975211"/>
            </a:xfrm>
            <a:prstGeom prst="rect">
              <a:avLst/>
            </a:prstGeom>
          </p:spPr>
        </p:pic>
      </p:grpSp>
      <p:sp>
        <p:nvSpPr>
          <p:cNvPr id="32" name="文本框 31">
            <a:extLst>
              <a:ext uri="{FF2B5EF4-FFF2-40B4-BE49-F238E27FC236}">
                <a16:creationId xmlns:a16="http://schemas.microsoft.com/office/drawing/2014/main" id="{AC649F05-129A-485C-8FE5-C686AF4814A6}"/>
              </a:ext>
            </a:extLst>
          </p:cNvPr>
          <p:cNvSpPr txBox="1"/>
          <p:nvPr/>
        </p:nvSpPr>
        <p:spPr>
          <a:xfrm>
            <a:off x="5683250" y="6581041"/>
            <a:ext cx="3460749"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Single-cell RNA sequencing reveals compartmental remodeling of tumor-infiltrating immune cells induced by anti-CD47 targeting in pancreatic cancer[J]. </a:t>
            </a:r>
            <a:r>
              <a:rPr lang="en-US" altLang="zh-CN" sz="600" i="1" dirty="0">
                <a:latin typeface="Arial" panose="020B0604020202020204" pitchFamily="34" charset="0"/>
                <a:ea typeface="微软雅黑" panose="020B0503020204020204" pitchFamily="34" charset="-122"/>
                <a:cs typeface="Arial" panose="020B0604020202020204" pitchFamily="34" charset="0"/>
              </a:rPr>
              <a:t>J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Hematol</a:t>
            </a:r>
            <a:r>
              <a:rPr lang="en-US" altLang="zh-CN" sz="600" i="1" dirty="0">
                <a:latin typeface="Arial" panose="020B0604020202020204" pitchFamily="34" charset="0"/>
                <a:ea typeface="微软雅黑" panose="020B0503020204020204" pitchFamily="34" charset="-122"/>
                <a:cs typeface="Arial" panose="020B0604020202020204" pitchFamily="34" charset="0"/>
              </a:rPr>
              <a:t> Oncol</a:t>
            </a:r>
            <a:r>
              <a:rPr lang="en-US" altLang="zh-CN" sz="600" dirty="0">
                <a:latin typeface="Arial" panose="020B0604020202020204" pitchFamily="34" charset="0"/>
                <a:ea typeface="微软雅黑" panose="020B0503020204020204" pitchFamily="34" charset="-122"/>
                <a:cs typeface="Arial" panose="020B0604020202020204" pitchFamily="34" charset="0"/>
              </a:rPr>
              <a:t>. 2019;12(1):124.</a:t>
            </a:r>
          </a:p>
        </p:txBody>
      </p:sp>
    </p:spTree>
    <p:extLst>
      <p:ext uri="{BB962C8B-B14F-4D97-AF65-F5344CB8AC3E}">
        <p14:creationId xmlns:p14="http://schemas.microsoft.com/office/powerpoint/2010/main" val="79507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2</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4" name="文本框 23">
            <a:extLst>
              <a:ext uri="{FF2B5EF4-FFF2-40B4-BE49-F238E27FC236}">
                <a16:creationId xmlns:a16="http://schemas.microsoft.com/office/drawing/2014/main" id="{2D7F313A-65D1-4F76-B247-30ECDF353C8E}"/>
              </a:ext>
            </a:extLst>
          </p:cNvPr>
          <p:cNvSpPr txBox="1"/>
          <p:nvPr/>
        </p:nvSpPr>
        <p:spPr>
          <a:xfrm>
            <a:off x="596618" y="862619"/>
            <a:ext cx="8712482" cy="499071"/>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明确抗</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类药物在小鼠胰腺导管癌模型中的作用</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AFB50ADC-1FF9-44C2-A213-294363BDF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18" y="1627958"/>
            <a:ext cx="2667372" cy="3086531"/>
          </a:xfrm>
          <a:prstGeom prst="rect">
            <a:avLst/>
          </a:prstGeom>
        </p:spPr>
      </p:pic>
      <p:pic>
        <p:nvPicPr>
          <p:cNvPr id="7" name="图片 6">
            <a:extLst>
              <a:ext uri="{FF2B5EF4-FFF2-40B4-BE49-F238E27FC236}">
                <a16:creationId xmlns:a16="http://schemas.microsoft.com/office/drawing/2014/main" id="{806B0282-18D7-4B76-A1B5-0EA1DD5465DC}"/>
              </a:ext>
            </a:extLst>
          </p:cNvPr>
          <p:cNvPicPr>
            <a:picLocks noChangeAspect="1"/>
          </p:cNvPicPr>
          <p:nvPr/>
        </p:nvPicPr>
        <p:blipFill rotWithShape="1">
          <a:blip r:embed="rId3">
            <a:extLst>
              <a:ext uri="{28A0092B-C50C-407E-A947-70E740481C1C}">
                <a14:useLocalDpi xmlns:a14="http://schemas.microsoft.com/office/drawing/2010/main" val="0"/>
              </a:ext>
            </a:extLst>
          </a:blip>
          <a:srcRect b="72552"/>
          <a:stretch/>
        </p:blipFill>
        <p:spPr>
          <a:xfrm>
            <a:off x="3382814" y="1849245"/>
            <a:ext cx="2667372" cy="1457710"/>
          </a:xfrm>
          <a:prstGeom prst="rect">
            <a:avLst/>
          </a:prstGeom>
        </p:spPr>
      </p:pic>
      <p:pic>
        <p:nvPicPr>
          <p:cNvPr id="30" name="图片 29">
            <a:extLst>
              <a:ext uri="{FF2B5EF4-FFF2-40B4-BE49-F238E27FC236}">
                <a16:creationId xmlns:a16="http://schemas.microsoft.com/office/drawing/2014/main" id="{2953B020-5834-4457-AEB4-F68C6E8E4931}"/>
              </a:ext>
            </a:extLst>
          </p:cNvPr>
          <p:cNvPicPr>
            <a:picLocks noChangeAspect="1"/>
          </p:cNvPicPr>
          <p:nvPr/>
        </p:nvPicPr>
        <p:blipFill rotWithShape="1">
          <a:blip r:embed="rId3">
            <a:extLst>
              <a:ext uri="{28A0092B-C50C-407E-A947-70E740481C1C}">
                <a14:useLocalDpi xmlns:a14="http://schemas.microsoft.com/office/drawing/2010/main" val="0"/>
              </a:ext>
            </a:extLst>
          </a:blip>
          <a:srcRect t="33904" b="34052"/>
          <a:stretch/>
        </p:blipFill>
        <p:spPr>
          <a:xfrm>
            <a:off x="5973800" y="1605155"/>
            <a:ext cx="2667372" cy="1701800"/>
          </a:xfrm>
          <a:prstGeom prst="rect">
            <a:avLst/>
          </a:prstGeom>
        </p:spPr>
      </p:pic>
      <p:pic>
        <p:nvPicPr>
          <p:cNvPr id="31" name="图片 30">
            <a:extLst>
              <a:ext uri="{FF2B5EF4-FFF2-40B4-BE49-F238E27FC236}">
                <a16:creationId xmlns:a16="http://schemas.microsoft.com/office/drawing/2014/main" id="{47DCB34F-77D9-40E0-A793-0D678C2538E0}"/>
              </a:ext>
            </a:extLst>
          </p:cNvPr>
          <p:cNvPicPr>
            <a:picLocks noChangeAspect="1"/>
          </p:cNvPicPr>
          <p:nvPr/>
        </p:nvPicPr>
        <p:blipFill rotWithShape="1">
          <a:blip r:embed="rId3">
            <a:extLst>
              <a:ext uri="{28A0092B-C50C-407E-A947-70E740481C1C}">
                <a14:useLocalDpi xmlns:a14="http://schemas.microsoft.com/office/drawing/2010/main" val="0"/>
              </a:ext>
            </a:extLst>
          </a:blip>
          <a:srcRect t="72113"/>
          <a:stretch/>
        </p:blipFill>
        <p:spPr>
          <a:xfrm>
            <a:off x="3501638" y="3306955"/>
            <a:ext cx="2667372" cy="1481002"/>
          </a:xfrm>
          <a:prstGeom prst="rect">
            <a:avLst/>
          </a:prstGeom>
        </p:spPr>
      </p:pic>
      <p:sp>
        <p:nvSpPr>
          <p:cNvPr id="32" name="文本框 31">
            <a:extLst>
              <a:ext uri="{FF2B5EF4-FFF2-40B4-BE49-F238E27FC236}">
                <a16:creationId xmlns:a16="http://schemas.microsoft.com/office/drawing/2014/main" id="{EF781C70-5C03-485A-97A6-5BA9ABAB51A8}"/>
              </a:ext>
            </a:extLst>
          </p:cNvPr>
          <p:cNvSpPr txBox="1"/>
          <p:nvPr/>
        </p:nvSpPr>
        <p:spPr>
          <a:xfrm>
            <a:off x="504333" y="5018011"/>
            <a:ext cx="8316141" cy="873957"/>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抗</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类药物，在小鼠胰腺导管癌中具有治疗作用（肿瘤体积、质量减轻）。</a:t>
            </a:r>
            <a:endPar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Ø"/>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抗</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类药物，在小鼠胰腺导管癌中的治疗作用</a:t>
            </a:r>
            <a:r>
              <a:rPr lang="zh-CN" altLang="en-US"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依赖于免疫系统功能</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35" name="文本框 34">
            <a:extLst>
              <a:ext uri="{FF2B5EF4-FFF2-40B4-BE49-F238E27FC236}">
                <a16:creationId xmlns:a16="http://schemas.microsoft.com/office/drawing/2014/main" id="{90150AEF-8E23-4367-A5A1-DD74D18F4B14}"/>
              </a:ext>
            </a:extLst>
          </p:cNvPr>
          <p:cNvSpPr txBox="1"/>
          <p:nvPr/>
        </p:nvSpPr>
        <p:spPr>
          <a:xfrm>
            <a:off x="5683250" y="6581041"/>
            <a:ext cx="3460749"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Single-cell RNA sequencing reveals compartmental remodeling of tumor-infiltrating immune cells induced by anti-CD47 targeting in pancreatic cancer[J]. </a:t>
            </a:r>
            <a:r>
              <a:rPr lang="en-US" altLang="zh-CN" sz="600" i="1" dirty="0">
                <a:latin typeface="Arial" panose="020B0604020202020204" pitchFamily="34" charset="0"/>
                <a:ea typeface="微软雅黑" panose="020B0503020204020204" pitchFamily="34" charset="-122"/>
                <a:cs typeface="Arial" panose="020B0604020202020204" pitchFamily="34" charset="0"/>
              </a:rPr>
              <a:t>J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Hematol</a:t>
            </a:r>
            <a:r>
              <a:rPr lang="en-US" altLang="zh-CN" sz="600" i="1" dirty="0">
                <a:latin typeface="Arial" panose="020B0604020202020204" pitchFamily="34" charset="0"/>
                <a:ea typeface="微软雅黑" panose="020B0503020204020204" pitchFamily="34" charset="-122"/>
                <a:cs typeface="Arial" panose="020B0604020202020204" pitchFamily="34" charset="0"/>
              </a:rPr>
              <a:t> Oncol</a:t>
            </a:r>
            <a:r>
              <a:rPr lang="en-US" altLang="zh-CN" sz="600" dirty="0">
                <a:latin typeface="Arial" panose="020B0604020202020204" pitchFamily="34" charset="0"/>
                <a:ea typeface="微软雅黑" panose="020B0503020204020204" pitchFamily="34" charset="-122"/>
                <a:cs typeface="Arial" panose="020B0604020202020204" pitchFamily="34" charset="0"/>
              </a:rPr>
              <a:t>. 2019;12(1):124.</a:t>
            </a:r>
          </a:p>
        </p:txBody>
      </p:sp>
    </p:spTree>
    <p:extLst>
      <p:ext uri="{BB962C8B-B14F-4D97-AF65-F5344CB8AC3E}">
        <p14:creationId xmlns:p14="http://schemas.microsoft.com/office/powerpoint/2010/main" val="3717413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2</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4" name="文本框 23">
            <a:extLst>
              <a:ext uri="{FF2B5EF4-FFF2-40B4-BE49-F238E27FC236}">
                <a16:creationId xmlns:a16="http://schemas.microsoft.com/office/drawing/2014/main" id="{2D7F313A-65D1-4F76-B247-30ECDF353C8E}"/>
              </a:ext>
            </a:extLst>
          </p:cNvPr>
          <p:cNvSpPr txBox="1"/>
          <p:nvPr/>
        </p:nvSpPr>
        <p:spPr>
          <a:xfrm>
            <a:off x="596618" y="862619"/>
            <a:ext cx="8712482" cy="499071"/>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通过单细胞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鉴定的肿瘤浸润免疫细胞亚群的组成</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文本框 31">
            <a:extLst>
              <a:ext uri="{FF2B5EF4-FFF2-40B4-BE49-F238E27FC236}">
                <a16:creationId xmlns:a16="http://schemas.microsoft.com/office/drawing/2014/main" id="{EF781C70-5C03-485A-97A6-5BA9ABAB51A8}"/>
              </a:ext>
            </a:extLst>
          </p:cNvPr>
          <p:cNvSpPr txBox="1"/>
          <p:nvPr/>
        </p:nvSpPr>
        <p:spPr>
          <a:xfrm>
            <a:off x="413929" y="5300923"/>
            <a:ext cx="8316141" cy="1289456"/>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与对照组相比，使用抗</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治疗后，肿瘤组织中单核细胞</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巨噬细胞群的比例下降，而</a:t>
            </a:r>
            <a:r>
              <a:rPr lang="zh-CN" altLang="en-US"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淋巴细胞群的比例增加</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，包括</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a:t>
            </a:r>
            <a:r>
              <a:rPr lang="en-US" altLang="zh-CN" sz="16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CD8+T</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细胞和调节性</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(Tregs)</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的比例。</a:t>
            </a:r>
          </a:p>
        </p:txBody>
      </p:sp>
      <p:pic>
        <p:nvPicPr>
          <p:cNvPr id="6" name="图片 5">
            <a:extLst>
              <a:ext uri="{FF2B5EF4-FFF2-40B4-BE49-F238E27FC236}">
                <a16:creationId xmlns:a16="http://schemas.microsoft.com/office/drawing/2014/main" id="{B3ADEB2F-E3AD-43E4-8175-9AD1B77BF02C}"/>
              </a:ext>
            </a:extLst>
          </p:cNvPr>
          <p:cNvPicPr>
            <a:picLocks noChangeAspect="1"/>
          </p:cNvPicPr>
          <p:nvPr/>
        </p:nvPicPr>
        <p:blipFill rotWithShape="1">
          <a:blip r:embed="rId2">
            <a:extLst>
              <a:ext uri="{28A0092B-C50C-407E-A947-70E740481C1C}">
                <a14:useLocalDpi xmlns:a14="http://schemas.microsoft.com/office/drawing/2010/main" val="0"/>
              </a:ext>
            </a:extLst>
          </a:blip>
          <a:srcRect t="1658" r="29072"/>
          <a:stretch/>
        </p:blipFill>
        <p:spPr>
          <a:xfrm>
            <a:off x="380717" y="1515092"/>
            <a:ext cx="5412201" cy="3681781"/>
          </a:xfrm>
          <a:prstGeom prst="rect">
            <a:avLst/>
          </a:prstGeom>
        </p:spPr>
      </p:pic>
      <p:grpSp>
        <p:nvGrpSpPr>
          <p:cNvPr id="12" name="组合 11">
            <a:extLst>
              <a:ext uri="{FF2B5EF4-FFF2-40B4-BE49-F238E27FC236}">
                <a16:creationId xmlns:a16="http://schemas.microsoft.com/office/drawing/2014/main" id="{22803E0F-A69B-40AA-9882-4E35D7BFB8C0}"/>
              </a:ext>
            </a:extLst>
          </p:cNvPr>
          <p:cNvGrpSpPr/>
          <p:nvPr/>
        </p:nvGrpSpPr>
        <p:grpSpPr>
          <a:xfrm>
            <a:off x="6041264" y="1501375"/>
            <a:ext cx="2332418" cy="3770673"/>
            <a:chOff x="6041264" y="1501375"/>
            <a:chExt cx="2332418" cy="3770673"/>
          </a:xfrm>
        </p:grpSpPr>
        <p:grpSp>
          <p:nvGrpSpPr>
            <p:cNvPr id="10" name="组合 9">
              <a:extLst>
                <a:ext uri="{FF2B5EF4-FFF2-40B4-BE49-F238E27FC236}">
                  <a16:creationId xmlns:a16="http://schemas.microsoft.com/office/drawing/2014/main" id="{BDDB2417-ADB6-43BD-97F8-E538966CAB81}"/>
                </a:ext>
              </a:extLst>
            </p:cNvPr>
            <p:cNvGrpSpPr/>
            <p:nvPr/>
          </p:nvGrpSpPr>
          <p:grpSpPr>
            <a:xfrm>
              <a:off x="6041264" y="1501375"/>
              <a:ext cx="2332418" cy="3770673"/>
              <a:chOff x="6041264" y="1501375"/>
              <a:chExt cx="2332418" cy="3770673"/>
            </a:xfrm>
          </p:grpSpPr>
          <p:pic>
            <p:nvPicPr>
              <p:cNvPr id="28" name="图片 27">
                <a:extLst>
                  <a:ext uri="{FF2B5EF4-FFF2-40B4-BE49-F238E27FC236}">
                    <a16:creationId xmlns:a16="http://schemas.microsoft.com/office/drawing/2014/main" id="{1B854E81-50AA-4020-8B52-DBB529D7CBC0}"/>
                  </a:ext>
                </a:extLst>
              </p:cNvPr>
              <p:cNvPicPr>
                <a:picLocks noChangeAspect="1"/>
              </p:cNvPicPr>
              <p:nvPr/>
            </p:nvPicPr>
            <p:blipFill rotWithShape="1">
              <a:blip r:embed="rId3">
                <a:extLst>
                  <a:ext uri="{28A0092B-C50C-407E-A947-70E740481C1C}">
                    <a14:useLocalDpi xmlns:a14="http://schemas.microsoft.com/office/drawing/2010/main" val="0"/>
                  </a:ext>
                </a:extLst>
              </a:blip>
              <a:srcRect r="62478" b="29013"/>
              <a:stretch/>
            </p:blipFill>
            <p:spPr>
              <a:xfrm>
                <a:off x="6041264" y="1501375"/>
                <a:ext cx="2277236" cy="1940742"/>
              </a:xfrm>
              <a:prstGeom prst="rect">
                <a:avLst/>
              </a:prstGeom>
            </p:spPr>
          </p:pic>
          <p:pic>
            <p:nvPicPr>
              <p:cNvPr id="9" name="图片 8">
                <a:extLst>
                  <a:ext uri="{FF2B5EF4-FFF2-40B4-BE49-F238E27FC236}">
                    <a16:creationId xmlns:a16="http://schemas.microsoft.com/office/drawing/2014/main" id="{AFA3C4DD-2933-49F4-B7C1-42E477B58CB9}"/>
                  </a:ext>
                </a:extLst>
              </p:cNvPr>
              <p:cNvPicPr>
                <a:picLocks noChangeAspect="1"/>
              </p:cNvPicPr>
              <p:nvPr/>
            </p:nvPicPr>
            <p:blipFill rotWithShape="1">
              <a:blip r:embed="rId3">
                <a:extLst>
                  <a:ext uri="{28A0092B-C50C-407E-A947-70E740481C1C}">
                    <a14:useLocalDpi xmlns:a14="http://schemas.microsoft.com/office/drawing/2010/main" val="0"/>
                  </a:ext>
                </a:extLst>
              </a:blip>
              <a:srcRect l="37732" r="27950" b="29013"/>
              <a:stretch/>
            </p:blipFill>
            <p:spPr>
              <a:xfrm>
                <a:off x="6290882" y="3331306"/>
                <a:ext cx="2082800" cy="1940742"/>
              </a:xfrm>
              <a:prstGeom prst="rect">
                <a:avLst/>
              </a:prstGeom>
            </p:spPr>
          </p:pic>
        </p:grpSp>
        <p:sp>
          <p:nvSpPr>
            <p:cNvPr id="11" name="矩形 10">
              <a:extLst>
                <a:ext uri="{FF2B5EF4-FFF2-40B4-BE49-F238E27FC236}">
                  <a16:creationId xmlns:a16="http://schemas.microsoft.com/office/drawing/2014/main" id="{E758941F-721E-4AC6-9876-E49CDE4E3550}"/>
                </a:ext>
              </a:extLst>
            </p:cNvPr>
            <p:cNvSpPr/>
            <p:nvPr/>
          </p:nvSpPr>
          <p:spPr>
            <a:xfrm>
              <a:off x="6041264" y="3355982"/>
              <a:ext cx="194436" cy="115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id="{D0C94118-C00A-439B-B231-B128261F1601}"/>
              </a:ext>
            </a:extLst>
          </p:cNvPr>
          <p:cNvSpPr txBox="1"/>
          <p:nvPr/>
        </p:nvSpPr>
        <p:spPr>
          <a:xfrm>
            <a:off x="5683250" y="6581041"/>
            <a:ext cx="3460749"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Single-cell RNA sequencing reveals compartmental remodeling of tumor-infiltrating immune cells induced by anti-CD47 targeting in pancreatic cancer[J]. </a:t>
            </a:r>
            <a:r>
              <a:rPr lang="en-US" altLang="zh-CN" sz="600" i="1" dirty="0">
                <a:latin typeface="Arial" panose="020B0604020202020204" pitchFamily="34" charset="0"/>
                <a:ea typeface="微软雅黑" panose="020B0503020204020204" pitchFamily="34" charset="-122"/>
                <a:cs typeface="Arial" panose="020B0604020202020204" pitchFamily="34" charset="0"/>
              </a:rPr>
              <a:t>J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Hematol</a:t>
            </a:r>
            <a:r>
              <a:rPr lang="en-US" altLang="zh-CN" sz="600" i="1" dirty="0">
                <a:latin typeface="Arial" panose="020B0604020202020204" pitchFamily="34" charset="0"/>
                <a:ea typeface="微软雅黑" panose="020B0503020204020204" pitchFamily="34" charset="-122"/>
                <a:cs typeface="Arial" panose="020B0604020202020204" pitchFamily="34" charset="0"/>
              </a:rPr>
              <a:t> Oncol</a:t>
            </a:r>
            <a:r>
              <a:rPr lang="en-US" altLang="zh-CN" sz="600" dirty="0">
                <a:latin typeface="Arial" panose="020B0604020202020204" pitchFamily="34" charset="0"/>
                <a:ea typeface="微软雅黑" panose="020B0503020204020204" pitchFamily="34" charset="-122"/>
                <a:cs typeface="Arial" panose="020B0604020202020204" pitchFamily="34" charset="0"/>
              </a:rPr>
              <a:t>. 2019;12(1):124.</a:t>
            </a:r>
          </a:p>
        </p:txBody>
      </p:sp>
    </p:spTree>
    <p:extLst>
      <p:ext uri="{BB962C8B-B14F-4D97-AF65-F5344CB8AC3E}">
        <p14:creationId xmlns:p14="http://schemas.microsoft.com/office/powerpoint/2010/main" val="4017273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2</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4" name="文本框 23">
            <a:extLst>
              <a:ext uri="{FF2B5EF4-FFF2-40B4-BE49-F238E27FC236}">
                <a16:creationId xmlns:a16="http://schemas.microsoft.com/office/drawing/2014/main" id="{2D7F313A-65D1-4F76-B247-30ECDF353C8E}"/>
              </a:ext>
            </a:extLst>
          </p:cNvPr>
          <p:cNvSpPr txBox="1"/>
          <p:nvPr/>
        </p:nvSpPr>
        <p:spPr>
          <a:xfrm>
            <a:off x="596618" y="862619"/>
            <a:ext cx="8712482" cy="499071"/>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单细胞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RNA-seq</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揭示抗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治疗诱导巨噬细胞区室的重塑</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5A0C71B4-0098-4D8E-AAD8-2D9417CA9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911" y="1398743"/>
            <a:ext cx="4855351" cy="2372079"/>
          </a:xfrm>
          <a:prstGeom prst="rect">
            <a:avLst/>
          </a:prstGeom>
        </p:spPr>
      </p:pic>
      <p:pic>
        <p:nvPicPr>
          <p:cNvPr id="5" name="图片 4">
            <a:extLst>
              <a:ext uri="{FF2B5EF4-FFF2-40B4-BE49-F238E27FC236}">
                <a16:creationId xmlns:a16="http://schemas.microsoft.com/office/drawing/2014/main" id="{8E7CB823-A8BB-406D-906E-0AD6AD877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428" y="3807875"/>
            <a:ext cx="5589143" cy="1628491"/>
          </a:xfrm>
          <a:prstGeom prst="rect">
            <a:avLst/>
          </a:prstGeom>
        </p:spPr>
      </p:pic>
      <p:sp>
        <p:nvSpPr>
          <p:cNvPr id="30" name="文本框 29">
            <a:extLst>
              <a:ext uri="{FF2B5EF4-FFF2-40B4-BE49-F238E27FC236}">
                <a16:creationId xmlns:a16="http://schemas.microsoft.com/office/drawing/2014/main" id="{E99658B7-556C-46A1-97A8-E6FC6CCD4149}"/>
              </a:ext>
            </a:extLst>
          </p:cNvPr>
          <p:cNvSpPr txBox="1"/>
          <p:nvPr/>
        </p:nvSpPr>
        <p:spPr>
          <a:xfrm>
            <a:off x="2023063" y="5555805"/>
            <a:ext cx="5097871" cy="879151"/>
          </a:xfrm>
          <a:prstGeom prst="rect">
            <a:avLst/>
          </a:prstGeom>
          <a:solidFill>
            <a:schemeClr val="bg1">
              <a:lumMod val="85000"/>
              <a:alpha val="70000"/>
            </a:schemeClr>
          </a:solidFill>
        </p:spPr>
        <p:txBody>
          <a:bodyPr wrap="square">
            <a:spAutoFit/>
          </a:bodyPr>
          <a:lstStyle/>
          <a:p>
            <a:pPr marL="285750" indent="-285750">
              <a:lnSpc>
                <a:spcPct val="150000"/>
              </a:lnSpc>
              <a:buFont typeface="Wingdings" panose="05000000000000000000" pitchFamily="2" charset="2"/>
              <a:buChar char="Ø"/>
            </a:pP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抗 </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CD47 </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治疗诱导的巨噬细胞区室的重塑，</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促进</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Mac_s2 </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可以转化为 </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Mac_s4 </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或 </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Mac_s5</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p:txBody>
      </p:sp>
      <p:sp>
        <p:nvSpPr>
          <p:cNvPr id="31" name="文本框 30">
            <a:extLst>
              <a:ext uri="{FF2B5EF4-FFF2-40B4-BE49-F238E27FC236}">
                <a16:creationId xmlns:a16="http://schemas.microsoft.com/office/drawing/2014/main" id="{0B6699B5-E403-46C3-AD8D-914BC33A75CA}"/>
              </a:ext>
            </a:extLst>
          </p:cNvPr>
          <p:cNvSpPr txBox="1"/>
          <p:nvPr/>
        </p:nvSpPr>
        <p:spPr>
          <a:xfrm>
            <a:off x="5683250" y="6581041"/>
            <a:ext cx="3460749"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Single-cell RNA sequencing reveals compartmental remodeling of tumor-infiltrating immune cells induced by anti-CD47 targeting in pancreatic cancer[J]. </a:t>
            </a:r>
            <a:r>
              <a:rPr lang="en-US" altLang="zh-CN" sz="600" i="1" dirty="0">
                <a:latin typeface="Arial" panose="020B0604020202020204" pitchFamily="34" charset="0"/>
                <a:ea typeface="微软雅黑" panose="020B0503020204020204" pitchFamily="34" charset="-122"/>
                <a:cs typeface="Arial" panose="020B0604020202020204" pitchFamily="34" charset="0"/>
              </a:rPr>
              <a:t>J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Hematol</a:t>
            </a:r>
            <a:r>
              <a:rPr lang="en-US" altLang="zh-CN" sz="600" i="1" dirty="0">
                <a:latin typeface="Arial" panose="020B0604020202020204" pitchFamily="34" charset="0"/>
                <a:ea typeface="微软雅黑" panose="020B0503020204020204" pitchFamily="34" charset="-122"/>
                <a:cs typeface="Arial" panose="020B0604020202020204" pitchFamily="34" charset="0"/>
              </a:rPr>
              <a:t> Oncol</a:t>
            </a:r>
            <a:r>
              <a:rPr lang="en-US" altLang="zh-CN" sz="600" dirty="0">
                <a:latin typeface="Arial" panose="020B0604020202020204" pitchFamily="34" charset="0"/>
                <a:ea typeface="微软雅黑" panose="020B0503020204020204" pitchFamily="34" charset="-122"/>
                <a:cs typeface="Arial" panose="020B0604020202020204" pitchFamily="34" charset="0"/>
              </a:rPr>
              <a:t>. 2019;12(1):124.</a:t>
            </a:r>
          </a:p>
        </p:txBody>
      </p:sp>
    </p:spTree>
    <p:extLst>
      <p:ext uri="{BB962C8B-B14F-4D97-AF65-F5344CB8AC3E}">
        <p14:creationId xmlns:p14="http://schemas.microsoft.com/office/powerpoint/2010/main" val="2718321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91921C5A-C746-4F72-8E2E-BC7DD9C3D886}"/>
              </a:ext>
            </a:extLst>
          </p:cNvPr>
          <p:cNvPicPr>
            <a:picLocks noChangeAspect="1"/>
          </p:cNvPicPr>
          <p:nvPr/>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val="0"/>
              </a:ext>
            </a:extLst>
          </a:blip>
          <a:srcRect l="4469" t="12972" r="3127" b="10388"/>
          <a:stretch/>
        </p:blipFill>
        <p:spPr>
          <a:xfrm>
            <a:off x="977002" y="5033560"/>
            <a:ext cx="1043746" cy="346608"/>
          </a:xfrm>
          <a:prstGeom prst="rect">
            <a:avLst/>
          </a:prstGeom>
        </p:spPr>
      </p:pic>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3</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7" name="组合 6">
            <a:extLst>
              <a:ext uri="{FF2B5EF4-FFF2-40B4-BE49-F238E27FC236}">
                <a16:creationId xmlns:a16="http://schemas.microsoft.com/office/drawing/2014/main" id="{54CE0223-68F0-4AEA-A1DD-D8D1C58174B2}"/>
              </a:ext>
            </a:extLst>
          </p:cNvPr>
          <p:cNvGrpSpPr/>
          <p:nvPr/>
        </p:nvGrpSpPr>
        <p:grpSpPr>
          <a:xfrm>
            <a:off x="2400030" y="1542224"/>
            <a:ext cx="4690799" cy="3227907"/>
            <a:chOff x="1147288" y="881330"/>
            <a:chExt cx="6917212" cy="4759982"/>
          </a:xfrm>
        </p:grpSpPr>
        <p:sp>
          <p:nvSpPr>
            <p:cNvPr id="28" name="矩形 27">
              <a:extLst>
                <a:ext uri="{FF2B5EF4-FFF2-40B4-BE49-F238E27FC236}">
                  <a16:creationId xmlns:a16="http://schemas.microsoft.com/office/drawing/2014/main" id="{BAA71227-72C5-46BC-B6B5-C0677BB7F650}"/>
                </a:ext>
              </a:extLst>
            </p:cNvPr>
            <p:cNvSpPr/>
            <p:nvPr/>
          </p:nvSpPr>
          <p:spPr>
            <a:xfrm>
              <a:off x="1147288" y="881330"/>
              <a:ext cx="6917212" cy="4759982"/>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4" name="图片 3">
              <a:extLst>
                <a:ext uri="{FF2B5EF4-FFF2-40B4-BE49-F238E27FC236}">
                  <a16:creationId xmlns:a16="http://schemas.microsoft.com/office/drawing/2014/main" id="{370CAEE8-E883-45B5-85F3-F865B919D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225" y="995882"/>
              <a:ext cx="6649378" cy="4525006"/>
            </a:xfrm>
            <a:prstGeom prst="rect">
              <a:avLst/>
            </a:prstGeom>
          </p:spPr>
        </p:pic>
      </p:grpSp>
      <p:pic>
        <p:nvPicPr>
          <p:cNvPr id="11" name="图片 10">
            <a:extLst>
              <a:ext uri="{FF2B5EF4-FFF2-40B4-BE49-F238E27FC236}">
                <a16:creationId xmlns:a16="http://schemas.microsoft.com/office/drawing/2014/main" id="{03A50992-9A85-494B-90C8-715C5F673C91}"/>
              </a:ext>
            </a:extLst>
          </p:cNvPr>
          <p:cNvPicPr>
            <a:picLocks noChangeAspect="1"/>
          </p:cNvPicPr>
          <p:nvPr/>
        </p:nvPicPr>
        <p:blipFill rotWithShape="1">
          <a:blip r:embed="rId2" cstate="hqprint">
            <a:duotone>
              <a:schemeClr val="accent5">
                <a:shade val="45000"/>
                <a:satMod val="135000"/>
              </a:schemeClr>
              <a:prstClr val="white"/>
            </a:duotone>
            <a:extLst>
              <a:ext uri="{28A0092B-C50C-407E-A947-70E740481C1C}">
                <a14:useLocalDpi xmlns:a14="http://schemas.microsoft.com/office/drawing/2010/main" val="0"/>
              </a:ext>
            </a:extLst>
          </a:blip>
          <a:srcRect l="4469" t="12972" r="3127" b="10388"/>
          <a:stretch/>
        </p:blipFill>
        <p:spPr>
          <a:xfrm>
            <a:off x="977002" y="5924585"/>
            <a:ext cx="1043746" cy="346608"/>
          </a:xfrm>
          <a:prstGeom prst="rect">
            <a:avLst/>
          </a:prstGeom>
        </p:spPr>
      </p:pic>
      <p:sp>
        <p:nvSpPr>
          <p:cNvPr id="14" name="右大括号 13">
            <a:extLst>
              <a:ext uri="{FF2B5EF4-FFF2-40B4-BE49-F238E27FC236}">
                <a16:creationId xmlns:a16="http://schemas.microsoft.com/office/drawing/2014/main" id="{31BF80AF-0279-4321-A633-BCF7712EA8D0}"/>
              </a:ext>
            </a:extLst>
          </p:cNvPr>
          <p:cNvSpPr/>
          <p:nvPr/>
        </p:nvSpPr>
        <p:spPr>
          <a:xfrm>
            <a:off x="1964597" y="4920403"/>
            <a:ext cx="190500" cy="13699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181D48B6-88CC-4C80-8F44-2DCC8EAD56A6}"/>
              </a:ext>
            </a:extLst>
          </p:cNvPr>
          <p:cNvCxnSpPr>
            <a:cxnSpLocks/>
            <a:stCxn id="14" idx="1"/>
          </p:cNvCxnSpPr>
          <p:nvPr/>
        </p:nvCxnSpPr>
        <p:spPr>
          <a:xfrm>
            <a:off x="2155097" y="5605374"/>
            <a:ext cx="108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23ACC264-4A82-422C-974F-03C87FE07387}"/>
              </a:ext>
            </a:extLst>
          </p:cNvPr>
          <p:cNvSpPr txBox="1"/>
          <p:nvPr/>
        </p:nvSpPr>
        <p:spPr>
          <a:xfrm>
            <a:off x="596618" y="4902405"/>
            <a:ext cx="1494575" cy="1146427"/>
          </a:xfrm>
          <a:prstGeom prst="rect">
            <a:avLst/>
          </a:prstGeom>
          <a:noFill/>
        </p:spPr>
        <p:txBody>
          <a:bodyPr wrap="square" lIns="91402" tIns="45700" rIns="91402" bIns="45700" rtlCol="0">
            <a:spAutoFit/>
          </a:bodyPr>
          <a:lstStyle/>
          <a:p>
            <a:pPr>
              <a:lnSpc>
                <a:spcPct val="150000"/>
              </a:lnSpc>
              <a:spcAft>
                <a:spcPts val="1200"/>
              </a:spcAft>
            </a:pPr>
            <a:r>
              <a:rPr lang="zh-CN" altLang="en-US"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健康</a:t>
            </a:r>
            <a:endParaRPr lang="en-US" altLang="zh-CN"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1200"/>
              </a:spcAft>
            </a:pPr>
            <a:endParaRPr lang="en-US" altLang="zh-CN" sz="6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zh-CN" altLang="en-US"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疾病</a:t>
            </a:r>
            <a:endParaRPr lang="en-US" altLang="zh-CN" sz="14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A7AC2CBB-D540-422D-9BBB-BCB0981F7794}"/>
              </a:ext>
            </a:extLst>
          </p:cNvPr>
          <p:cNvSpPr txBox="1"/>
          <p:nvPr/>
        </p:nvSpPr>
        <p:spPr>
          <a:xfrm>
            <a:off x="1834786" y="5206864"/>
            <a:ext cx="1549400" cy="767221"/>
          </a:xfrm>
          <a:prstGeom prst="rect">
            <a:avLst/>
          </a:prstGeom>
          <a:noFill/>
        </p:spPr>
        <p:txBody>
          <a:bodyPr wrap="square" lIns="91402" tIns="45700" rIns="91402" bIns="45700" rtlCol="0">
            <a:spAutoFit/>
          </a:bodyPr>
          <a:lstStyle/>
          <a:p>
            <a:pPr algn="ctr">
              <a:lnSpc>
                <a:spcPct val="150000"/>
              </a:lnSpc>
              <a:spcAft>
                <a:spcPts val="1200"/>
              </a:spcAft>
            </a:pPr>
            <a:r>
              <a:rPr lang="zh-CN" altLang="en-US" sz="12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内皮细胞富集</a:t>
            </a:r>
            <a:endParaRPr lang="en-US" altLang="zh-CN" sz="12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50000"/>
              </a:lnSpc>
              <a:spcAft>
                <a:spcPts val="1200"/>
              </a:spcAft>
            </a:pPr>
            <a:r>
              <a:rPr lang="zh-CN" altLang="en-US" sz="12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2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a:t>
            </a:r>
            <a:r>
              <a:rPr lang="zh-CN" altLang="en-US" sz="12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测序</a:t>
            </a:r>
          </a:p>
        </p:txBody>
      </p:sp>
      <p:sp>
        <p:nvSpPr>
          <p:cNvPr id="41" name="文本框 40">
            <a:extLst>
              <a:ext uri="{FF2B5EF4-FFF2-40B4-BE49-F238E27FC236}">
                <a16:creationId xmlns:a16="http://schemas.microsoft.com/office/drawing/2014/main" id="{431C0B52-0AEC-4DCB-AC53-77CC981112BE}"/>
              </a:ext>
            </a:extLst>
          </p:cNvPr>
          <p:cNvSpPr txBox="1"/>
          <p:nvPr/>
        </p:nvSpPr>
        <p:spPr>
          <a:xfrm>
            <a:off x="3243012" y="5132208"/>
            <a:ext cx="2063247" cy="923330"/>
          </a:xfrm>
          <a:prstGeom prst="rect">
            <a:avLst/>
          </a:prstGeom>
          <a:solidFill>
            <a:schemeClr val="bg1">
              <a:lumMod val="85000"/>
              <a:alpha val="70000"/>
            </a:schemeClr>
          </a:solidFill>
        </p:spPr>
        <p:txBody>
          <a:bodyPr wrap="square">
            <a:spAutoFit/>
          </a:bodyPr>
          <a:lstStyle/>
          <a:p>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不同神经疾病模中血脑屏障</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(BBB)</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a:t>
            </a:r>
            <a:endPar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基因表达变化</a:t>
            </a:r>
          </a:p>
        </p:txBody>
      </p:sp>
      <p:sp>
        <p:nvSpPr>
          <p:cNvPr id="47" name="文本框 46">
            <a:extLst>
              <a:ext uri="{FF2B5EF4-FFF2-40B4-BE49-F238E27FC236}">
                <a16:creationId xmlns:a16="http://schemas.microsoft.com/office/drawing/2014/main" id="{B55F73D5-36F3-4ADA-B40E-09302D4D7C19}"/>
              </a:ext>
            </a:extLst>
          </p:cNvPr>
          <p:cNvSpPr txBox="1"/>
          <p:nvPr/>
        </p:nvSpPr>
        <p:spPr>
          <a:xfrm>
            <a:off x="5932074" y="6581041"/>
            <a:ext cx="3211926"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Profiling the mouse brain endothelial transcriptome in health and disease models reveals a core blood-brain barrier dysfunction module[J]. </a:t>
            </a:r>
            <a:r>
              <a:rPr lang="en-US" altLang="zh-CN" sz="600" i="1" dirty="0">
                <a:latin typeface="Arial" panose="020B0604020202020204" pitchFamily="34" charset="0"/>
                <a:ea typeface="微软雅黑" panose="020B0503020204020204" pitchFamily="34" charset="-122"/>
                <a:cs typeface="Arial" panose="020B0604020202020204" pitchFamily="34" charset="0"/>
              </a:rPr>
              <a:t>Nat </a:t>
            </a:r>
            <a:r>
              <a:rPr lang="en-US" altLang="zh-CN" sz="600" i="1" dirty="0" err="1">
                <a:latin typeface="Arial" panose="020B0604020202020204" pitchFamily="34" charset="0"/>
                <a:ea typeface="微软雅黑" panose="020B0503020204020204" pitchFamily="34" charset="-122"/>
                <a:cs typeface="Arial" panose="020B0604020202020204" pitchFamily="34" charset="0"/>
              </a:rPr>
              <a:t>Neurosci</a:t>
            </a:r>
            <a:r>
              <a:rPr lang="en-US" altLang="zh-CN" sz="600" dirty="0">
                <a:latin typeface="Arial" panose="020B0604020202020204" pitchFamily="34" charset="0"/>
                <a:ea typeface="微软雅黑" panose="020B0503020204020204" pitchFamily="34" charset="-122"/>
                <a:cs typeface="Arial" panose="020B0604020202020204" pitchFamily="34" charset="0"/>
              </a:rPr>
              <a:t>. 2019;22(11):1892-1902.</a:t>
            </a:r>
          </a:p>
        </p:txBody>
      </p:sp>
      <p:sp>
        <p:nvSpPr>
          <p:cNvPr id="31" name="文本框 30">
            <a:extLst>
              <a:ext uri="{FF2B5EF4-FFF2-40B4-BE49-F238E27FC236}">
                <a16:creationId xmlns:a16="http://schemas.microsoft.com/office/drawing/2014/main" id="{E6A16D22-118C-41B0-950F-C7FC937FA5A3}"/>
              </a:ext>
            </a:extLst>
          </p:cNvPr>
          <p:cNvSpPr txBox="1"/>
          <p:nvPr/>
        </p:nvSpPr>
        <p:spPr>
          <a:xfrm>
            <a:off x="5666259" y="5125502"/>
            <a:ext cx="2853823" cy="923330"/>
          </a:xfrm>
          <a:prstGeom prst="rect">
            <a:avLst/>
          </a:prstGeom>
          <a:solidFill>
            <a:schemeClr val="bg1">
              <a:lumMod val="85000"/>
              <a:alpha val="70000"/>
            </a:schemeClr>
          </a:solidFill>
        </p:spPr>
        <p:txBody>
          <a:bodyPr wrap="square">
            <a:spAutoFit/>
          </a:bodyPr>
          <a:lstStyle/>
          <a:p>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不同神经疾病模型中 </a:t>
            </a:r>
            <a:r>
              <a:rPr lang="en-US" altLang="zh-CN"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BBB </a:t>
            </a:r>
            <a:r>
              <a:rPr lang="zh-CN" altLang="en-US"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破坏期间表现出相似的内皮基因表达变化</a:t>
            </a:r>
          </a:p>
        </p:txBody>
      </p:sp>
      <p:cxnSp>
        <p:nvCxnSpPr>
          <p:cNvPr id="33" name="直接箭头连接符 32">
            <a:extLst>
              <a:ext uri="{FF2B5EF4-FFF2-40B4-BE49-F238E27FC236}">
                <a16:creationId xmlns:a16="http://schemas.microsoft.com/office/drawing/2014/main" id="{15452061-07DC-4E6B-88A9-F54F00C31BD2}"/>
              </a:ext>
            </a:extLst>
          </p:cNvPr>
          <p:cNvCxnSpPr>
            <a:cxnSpLocks/>
          </p:cNvCxnSpPr>
          <p:nvPr/>
        </p:nvCxnSpPr>
        <p:spPr>
          <a:xfrm>
            <a:off x="5306259" y="5600101"/>
            <a:ext cx="36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94571C9-CF5B-48E1-A9EA-7077381E8E48}"/>
              </a:ext>
            </a:extLst>
          </p:cNvPr>
          <p:cNvSpPr txBox="1"/>
          <p:nvPr/>
        </p:nvSpPr>
        <p:spPr>
          <a:xfrm>
            <a:off x="596618" y="862619"/>
            <a:ext cx="8223856" cy="960735"/>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基于内皮细胞富集和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测序揭示不同神经疾病模型中</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BBB</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功能障碍的基因表达变化</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23824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4</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47" name="文本框 46">
            <a:extLst>
              <a:ext uri="{FF2B5EF4-FFF2-40B4-BE49-F238E27FC236}">
                <a16:creationId xmlns:a16="http://schemas.microsoft.com/office/drawing/2014/main" id="{B55F73D5-36F3-4ADA-B40E-09302D4D7C19}"/>
              </a:ext>
            </a:extLst>
          </p:cNvPr>
          <p:cNvSpPr txBox="1"/>
          <p:nvPr/>
        </p:nvSpPr>
        <p:spPr>
          <a:xfrm>
            <a:off x="5234940" y="6581041"/>
            <a:ext cx="3996786"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Multiple transcriptomic profiling: p53 signaling pathway is involved in DEHP-induced prepubertal testicular injury via promoting cell apoptosis and inhibiting cell proliferation of Leydig cells[J]. </a:t>
            </a:r>
            <a:r>
              <a:rPr lang="en-US" altLang="zh-CN" sz="600" i="1" dirty="0">
                <a:latin typeface="Arial" panose="020B0604020202020204" pitchFamily="34" charset="0"/>
                <a:ea typeface="微软雅黑" panose="020B0503020204020204" pitchFamily="34" charset="-122"/>
                <a:cs typeface="Arial" panose="020B0604020202020204" pitchFamily="34" charset="0"/>
              </a:rPr>
              <a:t>J Hazard Mater</a:t>
            </a:r>
            <a:r>
              <a:rPr lang="en-US" altLang="zh-CN" sz="600" dirty="0">
                <a:latin typeface="Arial" panose="020B0604020202020204" pitchFamily="34" charset="0"/>
                <a:ea typeface="微软雅黑" panose="020B0503020204020204" pitchFamily="34" charset="-122"/>
                <a:cs typeface="Arial" panose="020B0604020202020204" pitchFamily="34" charset="0"/>
              </a:rPr>
              <a:t>. 2021;406:124316.</a:t>
            </a:r>
          </a:p>
        </p:txBody>
      </p:sp>
      <p:grpSp>
        <p:nvGrpSpPr>
          <p:cNvPr id="5" name="组合 4">
            <a:extLst>
              <a:ext uri="{FF2B5EF4-FFF2-40B4-BE49-F238E27FC236}">
                <a16:creationId xmlns:a16="http://schemas.microsoft.com/office/drawing/2014/main" id="{91F03344-B152-44C7-818A-AC8CAF9513DF}"/>
              </a:ext>
            </a:extLst>
          </p:cNvPr>
          <p:cNvGrpSpPr/>
          <p:nvPr/>
        </p:nvGrpSpPr>
        <p:grpSpPr>
          <a:xfrm>
            <a:off x="933928" y="1482349"/>
            <a:ext cx="7611616" cy="2581914"/>
            <a:chOff x="397999" y="1975503"/>
            <a:chExt cx="8172000" cy="2772000"/>
          </a:xfrm>
        </p:grpSpPr>
        <p:sp>
          <p:nvSpPr>
            <p:cNvPr id="28" name="矩形 27">
              <a:extLst>
                <a:ext uri="{FF2B5EF4-FFF2-40B4-BE49-F238E27FC236}">
                  <a16:creationId xmlns:a16="http://schemas.microsoft.com/office/drawing/2014/main" id="{BAA71227-72C5-46BC-B6B5-C0677BB7F650}"/>
                </a:ext>
              </a:extLst>
            </p:cNvPr>
            <p:cNvSpPr/>
            <p:nvPr/>
          </p:nvSpPr>
          <p:spPr>
            <a:xfrm>
              <a:off x="397999" y="1975503"/>
              <a:ext cx="8172000" cy="2772000"/>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3" name="图片 2">
              <a:extLst>
                <a:ext uri="{FF2B5EF4-FFF2-40B4-BE49-F238E27FC236}">
                  <a16:creationId xmlns:a16="http://schemas.microsoft.com/office/drawing/2014/main" id="{79233F37-CE3C-4764-9BA0-B841153A3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78" y="2094748"/>
              <a:ext cx="7944959" cy="2553056"/>
            </a:xfrm>
            <a:prstGeom prst="rect">
              <a:avLst/>
            </a:prstGeom>
          </p:spPr>
        </p:pic>
      </p:grpSp>
      <p:pic>
        <p:nvPicPr>
          <p:cNvPr id="8" name="图片 7">
            <a:extLst>
              <a:ext uri="{FF2B5EF4-FFF2-40B4-BE49-F238E27FC236}">
                <a16:creationId xmlns:a16="http://schemas.microsoft.com/office/drawing/2014/main" id="{BC1CC0E6-9A14-4FF0-A9C1-5F1AADC70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058" y="4184922"/>
            <a:ext cx="4153644" cy="2192201"/>
          </a:xfrm>
          <a:prstGeom prst="rect">
            <a:avLst/>
          </a:prstGeom>
          <a:ln>
            <a:noFill/>
          </a:ln>
          <a:effectLst>
            <a:outerShdw blurRad="292100" dist="139700" dir="2700000" algn="tl" rotWithShape="0">
              <a:srgbClr val="333333">
                <a:alpha val="65000"/>
              </a:srgbClr>
            </a:outerShdw>
          </a:effectLst>
        </p:spPr>
      </p:pic>
      <p:sp>
        <p:nvSpPr>
          <p:cNvPr id="22" name="文本框 21">
            <a:extLst>
              <a:ext uri="{FF2B5EF4-FFF2-40B4-BE49-F238E27FC236}">
                <a16:creationId xmlns:a16="http://schemas.microsoft.com/office/drawing/2014/main" id="{658F219C-30F6-44C8-85C3-D35256ADA386}"/>
              </a:ext>
            </a:extLst>
          </p:cNvPr>
          <p:cNvSpPr txBox="1"/>
          <p:nvPr/>
        </p:nvSpPr>
        <p:spPr>
          <a:xfrm>
            <a:off x="596618" y="862619"/>
            <a:ext cx="8223856" cy="499071"/>
          </a:xfrm>
          <a:prstGeom prst="rect">
            <a:avLst/>
          </a:prstGeom>
          <a:noFill/>
        </p:spPr>
        <p:txBody>
          <a:bodyPr wrap="square" lIns="91402" tIns="45700" rIns="91402" bIns="45700" rtlCol="0">
            <a:spAutoFit/>
          </a:bodyPr>
          <a:lstStyle/>
          <a:p>
            <a:pPr>
              <a:lnSpc>
                <a:spcPct val="150000"/>
              </a:lnSpc>
              <a:spcAft>
                <a:spcPts val="12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基于</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测序揭示毒性物质的作用机制</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452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38813EA3-20F1-4020-85A8-9C6947C92CD8}"/>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F77359C-F989-4361-BC0D-0D52843C4103}"/>
              </a:ext>
            </a:extLst>
          </p:cNvPr>
          <p:cNvSpPr txBox="1"/>
          <p:nvPr/>
        </p:nvSpPr>
        <p:spPr>
          <a:xfrm>
            <a:off x="941458" y="1046260"/>
            <a:ext cx="3179968" cy="1220230"/>
          </a:xfrm>
          <a:prstGeom prst="rect">
            <a:avLst/>
          </a:prstGeom>
          <a:noFill/>
        </p:spPr>
        <p:txBody>
          <a:bodyPr wrap="square" lIns="91402" tIns="45700" rIns="91402" bIns="45700" rtlCol="0">
            <a:spAutoFit/>
          </a:bodyPr>
          <a:lstStyle/>
          <a:p>
            <a:pPr marL="457200" indent="-4572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非编码</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p>
          <a:p>
            <a:pPr marL="457200" indent="-457200">
              <a:lnSpc>
                <a:spcPct val="150000"/>
              </a:lnSpc>
              <a:spcAft>
                <a:spcPts val="600"/>
              </a:spcAft>
              <a:buFont typeface="Wingdings" panose="05000000000000000000" pitchFamily="2" charset="2"/>
              <a:buChar char="l"/>
            </a:pPr>
            <a:endParaRPr lang="zh-CN" altLang="en-US"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a:extLst>
              <a:ext uri="{FF2B5EF4-FFF2-40B4-BE49-F238E27FC236}">
                <a16:creationId xmlns:a16="http://schemas.microsoft.com/office/drawing/2014/main" id="{9F4AAA6F-757E-493C-A987-728E86A5CEA4}"/>
              </a:ext>
            </a:extLst>
          </p:cNvPr>
          <p:cNvSpPr txBox="1"/>
          <p:nvPr/>
        </p:nvSpPr>
        <p:spPr>
          <a:xfrm>
            <a:off x="2416621" y="1860344"/>
            <a:ext cx="6492822" cy="577810"/>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核糖体</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(ribosomal RNA, rRNA)</a:t>
            </a:r>
          </a:p>
        </p:txBody>
      </p:sp>
      <p:sp>
        <p:nvSpPr>
          <p:cNvPr id="27" name="文本框 26">
            <a:extLst>
              <a:ext uri="{FF2B5EF4-FFF2-40B4-BE49-F238E27FC236}">
                <a16:creationId xmlns:a16="http://schemas.microsoft.com/office/drawing/2014/main" id="{D016A031-2A69-47BB-AECF-1BF044DCE3C5}"/>
              </a:ext>
            </a:extLst>
          </p:cNvPr>
          <p:cNvSpPr txBox="1"/>
          <p:nvPr/>
        </p:nvSpPr>
        <p:spPr>
          <a:xfrm>
            <a:off x="2883257" y="2547266"/>
            <a:ext cx="7755294" cy="577810"/>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转运</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 (transfer RNA , tRNA)</a:t>
            </a:r>
          </a:p>
        </p:txBody>
      </p:sp>
      <p:sp>
        <p:nvSpPr>
          <p:cNvPr id="28" name="文本框 27">
            <a:extLst>
              <a:ext uri="{FF2B5EF4-FFF2-40B4-BE49-F238E27FC236}">
                <a16:creationId xmlns:a16="http://schemas.microsoft.com/office/drawing/2014/main" id="{27F8AC03-DAA8-4F12-A645-5A0B8B1BEB18}"/>
              </a:ext>
            </a:extLst>
          </p:cNvPr>
          <p:cNvSpPr txBox="1"/>
          <p:nvPr/>
        </p:nvSpPr>
        <p:spPr>
          <a:xfrm>
            <a:off x="2883257" y="3231348"/>
            <a:ext cx="6196537" cy="3159414"/>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真核生物特有的</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 </a:t>
            </a: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小核</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Small nuclear RNA</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(snRNA;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也叫 </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U-RNA</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参与前体</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的剪接</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小核仁</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en-US" altLang="zh-CN" sz="20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Small nucleolar RNA</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(snoRNA)</a:t>
            </a: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参与</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rRNA</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前体的加工以及核糖体亚基的装配</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少胞质</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en-US" altLang="zh-CN" sz="2000" b="1"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scRNA</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p>
          <a:p>
            <a:pPr>
              <a:lnSpc>
                <a:spcPts val="2700"/>
              </a:lnSpc>
              <a:spcAft>
                <a:spcPts val="600"/>
              </a:spcAft>
            </a:pP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包括几种，有些功能已知，有些功能还未知</a:t>
            </a:r>
          </a:p>
        </p:txBody>
      </p:sp>
      <p:grpSp>
        <p:nvGrpSpPr>
          <p:cNvPr id="29" name="组合 28">
            <a:extLst>
              <a:ext uri="{FF2B5EF4-FFF2-40B4-BE49-F238E27FC236}">
                <a16:creationId xmlns:a16="http://schemas.microsoft.com/office/drawing/2014/main" id="{85DD8D69-43A5-4FB3-8B9C-FC864D0897BF}"/>
              </a:ext>
            </a:extLst>
          </p:cNvPr>
          <p:cNvGrpSpPr/>
          <p:nvPr/>
        </p:nvGrpSpPr>
        <p:grpSpPr>
          <a:xfrm>
            <a:off x="234557" y="2165404"/>
            <a:ext cx="2648700" cy="2741981"/>
            <a:chOff x="632999" y="2649169"/>
            <a:chExt cx="3162319" cy="3273689"/>
          </a:xfrm>
        </p:grpSpPr>
        <p:sp>
          <p:nvSpPr>
            <p:cNvPr id="30" name="Freeform 30">
              <a:extLst>
                <a:ext uri="{FF2B5EF4-FFF2-40B4-BE49-F238E27FC236}">
                  <a16:creationId xmlns:a16="http://schemas.microsoft.com/office/drawing/2014/main" id="{8182DA10-09DB-4C23-A496-FF5252FFE89F}"/>
                </a:ext>
              </a:extLst>
            </p:cNvPr>
            <p:cNvSpPr>
              <a:spLocks noEditPoints="1"/>
            </p:cNvSpPr>
            <p:nvPr/>
          </p:nvSpPr>
          <p:spPr bwMode="auto">
            <a:xfrm>
              <a:off x="2963321" y="2649169"/>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31" name="Freeform 30">
              <a:extLst>
                <a:ext uri="{FF2B5EF4-FFF2-40B4-BE49-F238E27FC236}">
                  <a16:creationId xmlns:a16="http://schemas.microsoft.com/office/drawing/2014/main" id="{7440C2E8-1465-4B59-8040-4525DE4CBAFC}"/>
                </a:ext>
              </a:extLst>
            </p:cNvPr>
            <p:cNvSpPr>
              <a:spLocks noEditPoints="1"/>
            </p:cNvSpPr>
            <p:nvPr/>
          </p:nvSpPr>
          <p:spPr bwMode="auto">
            <a:xfrm>
              <a:off x="3520444" y="3437840"/>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32" name="Freeform 30">
              <a:extLst>
                <a:ext uri="{FF2B5EF4-FFF2-40B4-BE49-F238E27FC236}">
                  <a16:creationId xmlns:a16="http://schemas.microsoft.com/office/drawing/2014/main" id="{D56D96C1-AF6E-458E-B020-DE2FF20FDC43}"/>
                </a:ext>
              </a:extLst>
            </p:cNvPr>
            <p:cNvSpPr>
              <a:spLocks noEditPoints="1"/>
            </p:cNvSpPr>
            <p:nvPr/>
          </p:nvSpPr>
          <p:spPr bwMode="auto">
            <a:xfrm>
              <a:off x="3471527" y="4222635"/>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pic>
          <p:nvPicPr>
            <p:cNvPr id="33" name="图片 32">
              <a:extLst>
                <a:ext uri="{FF2B5EF4-FFF2-40B4-BE49-F238E27FC236}">
                  <a16:creationId xmlns:a16="http://schemas.microsoft.com/office/drawing/2014/main" id="{A84D3E66-27DD-4D15-8461-0B7D25956A5F}"/>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brightnessContrast bright="-20000"/>
                      </a14:imgEffect>
                    </a14:imgLayer>
                  </a14:imgProps>
                </a:ext>
              </a:extLst>
            </a:blip>
            <a:stretch>
              <a:fillRect/>
            </a:stretch>
          </p:blipFill>
          <p:spPr>
            <a:xfrm>
              <a:off x="632999" y="2795339"/>
              <a:ext cx="2712955" cy="3127519"/>
            </a:xfrm>
            <a:prstGeom prst="rect">
              <a:avLst/>
            </a:prstGeom>
          </p:spPr>
        </p:pic>
      </p:grpSp>
      <p:sp>
        <p:nvSpPr>
          <p:cNvPr id="34" name="矩形 33">
            <a:extLst>
              <a:ext uri="{FF2B5EF4-FFF2-40B4-BE49-F238E27FC236}">
                <a16:creationId xmlns:a16="http://schemas.microsoft.com/office/drawing/2014/main" id="{5A3DEF46-8E34-4544-A6C4-0A867FAEFA33}"/>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35" name="组合 34">
            <a:extLst>
              <a:ext uri="{FF2B5EF4-FFF2-40B4-BE49-F238E27FC236}">
                <a16:creationId xmlns:a16="http://schemas.microsoft.com/office/drawing/2014/main" id="{BC140654-1FB7-4615-B0E6-D2430B1C87C9}"/>
              </a:ext>
            </a:extLst>
          </p:cNvPr>
          <p:cNvGrpSpPr/>
          <p:nvPr/>
        </p:nvGrpSpPr>
        <p:grpSpPr>
          <a:xfrm>
            <a:off x="251902" y="157386"/>
            <a:ext cx="887938" cy="585582"/>
            <a:chOff x="562441" y="531294"/>
            <a:chExt cx="2322326" cy="1531540"/>
          </a:xfrm>
        </p:grpSpPr>
        <p:sp>
          <p:nvSpPr>
            <p:cNvPr id="36" name="圆角矩形 65">
              <a:extLst>
                <a:ext uri="{FF2B5EF4-FFF2-40B4-BE49-F238E27FC236}">
                  <a16:creationId xmlns:a16="http://schemas.microsoft.com/office/drawing/2014/main" id="{CDF36C8A-C813-4AE1-9FE0-585F4B1234C4}"/>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7" name="圆角矩形 66">
              <a:extLst>
                <a:ext uri="{FF2B5EF4-FFF2-40B4-BE49-F238E27FC236}">
                  <a16:creationId xmlns:a16="http://schemas.microsoft.com/office/drawing/2014/main" id="{EB8B3353-760B-4659-835E-802498024B0E}"/>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8" name="圆角矩形 67">
              <a:extLst>
                <a:ext uri="{FF2B5EF4-FFF2-40B4-BE49-F238E27FC236}">
                  <a16:creationId xmlns:a16="http://schemas.microsoft.com/office/drawing/2014/main" id="{13A04ED9-3AA2-486B-936B-950957F3656E}"/>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9" name="圆角矩形 68">
              <a:extLst>
                <a:ext uri="{FF2B5EF4-FFF2-40B4-BE49-F238E27FC236}">
                  <a16:creationId xmlns:a16="http://schemas.microsoft.com/office/drawing/2014/main" id="{5949FD8F-9A8F-41DE-B892-3AC9960278D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0" name="圆角矩形 69">
              <a:extLst>
                <a:ext uri="{FF2B5EF4-FFF2-40B4-BE49-F238E27FC236}">
                  <a16:creationId xmlns:a16="http://schemas.microsoft.com/office/drawing/2014/main" id="{E02B9FE9-E253-4ACA-945B-1D2D57323C8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1" name="文本框 4">
              <a:extLst>
                <a:ext uri="{FF2B5EF4-FFF2-40B4-BE49-F238E27FC236}">
                  <a16:creationId xmlns:a16="http://schemas.microsoft.com/office/drawing/2014/main" id="{076EF87B-D26D-4810-9338-1B0DFD2D2685}"/>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spTree>
    <p:extLst>
      <p:ext uri="{BB962C8B-B14F-4D97-AF65-F5344CB8AC3E}">
        <p14:creationId xmlns:p14="http://schemas.microsoft.com/office/powerpoint/2010/main" val="4255814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4</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2" name="燕尾形箭头 11">
            <a:extLst>
              <a:ext uri="{FF2B5EF4-FFF2-40B4-BE49-F238E27FC236}">
                <a16:creationId xmlns:a16="http://schemas.microsoft.com/office/drawing/2014/main" id="{E9E23CC0-6C9A-4897-A779-D9904B0E7747}"/>
              </a:ext>
            </a:extLst>
          </p:cNvPr>
          <p:cNvSpPr/>
          <p:nvPr/>
        </p:nvSpPr>
        <p:spPr>
          <a:xfrm>
            <a:off x="467544" y="2476102"/>
            <a:ext cx="8208912"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35" name="组合 34">
            <a:extLst>
              <a:ext uri="{FF2B5EF4-FFF2-40B4-BE49-F238E27FC236}">
                <a16:creationId xmlns:a16="http://schemas.microsoft.com/office/drawing/2014/main" id="{D994758C-4386-4566-B8D8-DBFA9200A7D8}"/>
              </a:ext>
            </a:extLst>
          </p:cNvPr>
          <p:cNvGrpSpPr/>
          <p:nvPr/>
        </p:nvGrpSpPr>
        <p:grpSpPr>
          <a:xfrm>
            <a:off x="5668844" y="2224213"/>
            <a:ext cx="720000" cy="720000"/>
            <a:chOff x="1278794" y="3334906"/>
            <a:chExt cx="914014" cy="914014"/>
          </a:xfrm>
        </p:grpSpPr>
        <p:grpSp>
          <p:nvGrpSpPr>
            <p:cNvPr id="37" name="组合 36">
              <a:extLst>
                <a:ext uri="{FF2B5EF4-FFF2-40B4-BE49-F238E27FC236}">
                  <a16:creationId xmlns:a16="http://schemas.microsoft.com/office/drawing/2014/main" id="{16F6D340-28B7-4467-A386-99852A47B327}"/>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9" name="同心圆 20">
                <a:extLst>
                  <a:ext uri="{FF2B5EF4-FFF2-40B4-BE49-F238E27FC236}">
                    <a16:creationId xmlns:a16="http://schemas.microsoft.com/office/drawing/2014/main" id="{DABE0735-123A-45ED-B087-14CE9B97FD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2" name="椭圆 41">
                <a:extLst>
                  <a:ext uri="{FF2B5EF4-FFF2-40B4-BE49-F238E27FC236}">
                    <a16:creationId xmlns:a16="http://schemas.microsoft.com/office/drawing/2014/main" id="{E11214AB-2221-4885-BF10-C12CE7A6DCD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8" name="TextBox 38">
              <a:extLst>
                <a:ext uri="{FF2B5EF4-FFF2-40B4-BE49-F238E27FC236}">
                  <a16:creationId xmlns:a16="http://schemas.microsoft.com/office/drawing/2014/main" id="{48EBC8A7-9141-4401-9F07-158D80477B22}"/>
                </a:ext>
              </a:extLst>
            </p:cNvPr>
            <p:cNvSpPr txBox="1"/>
            <p:nvPr/>
          </p:nvSpPr>
          <p:spPr>
            <a:xfrm>
              <a:off x="1546891" y="3487117"/>
              <a:ext cx="367977" cy="586067"/>
            </a:xfrm>
            <a:prstGeom prst="rect">
              <a:avLst/>
            </a:prstGeom>
            <a:noFill/>
          </p:spPr>
          <p:txBody>
            <a:bodyPr wrap="square" rtlCol="0">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2</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06990635-1727-4536-BBC3-7B32A37FBFD2}"/>
              </a:ext>
            </a:extLst>
          </p:cNvPr>
          <p:cNvGrpSpPr/>
          <p:nvPr/>
        </p:nvGrpSpPr>
        <p:grpSpPr>
          <a:xfrm>
            <a:off x="1058416" y="2233479"/>
            <a:ext cx="720000" cy="720000"/>
            <a:chOff x="1278794" y="3334906"/>
            <a:chExt cx="914014" cy="914014"/>
          </a:xfrm>
        </p:grpSpPr>
        <p:grpSp>
          <p:nvGrpSpPr>
            <p:cNvPr id="54" name="组合 53">
              <a:extLst>
                <a:ext uri="{FF2B5EF4-FFF2-40B4-BE49-F238E27FC236}">
                  <a16:creationId xmlns:a16="http://schemas.microsoft.com/office/drawing/2014/main" id="{3A3BB49C-865C-4686-8B8A-0CBC5FE4BB05}"/>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6" name="同心圆 20">
                <a:extLst>
                  <a:ext uri="{FF2B5EF4-FFF2-40B4-BE49-F238E27FC236}">
                    <a16:creationId xmlns:a16="http://schemas.microsoft.com/office/drawing/2014/main" id="{3192FD00-853D-40FC-853F-0750028F778D}"/>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7" name="椭圆 56">
                <a:extLst>
                  <a:ext uri="{FF2B5EF4-FFF2-40B4-BE49-F238E27FC236}">
                    <a16:creationId xmlns:a16="http://schemas.microsoft.com/office/drawing/2014/main" id="{2A971FCC-C602-4F35-AE9B-F10ACF32447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5" name="TextBox 38">
              <a:extLst>
                <a:ext uri="{FF2B5EF4-FFF2-40B4-BE49-F238E27FC236}">
                  <a16:creationId xmlns:a16="http://schemas.microsoft.com/office/drawing/2014/main" id="{1903CC98-4147-49B1-8869-91EE0D66E970}"/>
                </a:ext>
              </a:extLst>
            </p:cNvPr>
            <p:cNvSpPr txBox="1"/>
            <p:nvPr/>
          </p:nvSpPr>
          <p:spPr>
            <a:xfrm>
              <a:off x="1546891" y="3487117"/>
              <a:ext cx="367977" cy="586067"/>
            </a:xfrm>
            <a:prstGeom prst="rect">
              <a:avLst/>
            </a:prstGeom>
            <a:noFill/>
          </p:spPr>
          <p:txBody>
            <a:bodyPr wrap="square" rtlCol="0">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1</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B7611285-8C5D-4F70-9D5D-5556F39C0B77}"/>
              </a:ext>
            </a:extLst>
          </p:cNvPr>
          <p:cNvGrpSpPr/>
          <p:nvPr/>
        </p:nvGrpSpPr>
        <p:grpSpPr>
          <a:xfrm>
            <a:off x="406117" y="1208060"/>
            <a:ext cx="3324901" cy="902486"/>
            <a:chOff x="533118" y="4774414"/>
            <a:chExt cx="3324901" cy="902486"/>
          </a:xfrm>
        </p:grpSpPr>
        <p:sp>
          <p:nvSpPr>
            <p:cNvPr id="62" name="圆角矩形 27">
              <a:extLst>
                <a:ext uri="{FF2B5EF4-FFF2-40B4-BE49-F238E27FC236}">
                  <a16:creationId xmlns:a16="http://schemas.microsoft.com/office/drawing/2014/main" id="{06268556-4AF5-4866-B417-2B3EEE417CD1}"/>
                </a:ext>
              </a:extLst>
            </p:cNvPr>
            <p:cNvSpPr>
              <a:spLocks noChangeArrowheads="1"/>
            </p:cNvSpPr>
            <p:nvPr/>
          </p:nvSpPr>
          <p:spPr bwMode="auto">
            <a:xfrm>
              <a:off x="533118" y="4774414"/>
              <a:ext cx="3261401" cy="902486"/>
            </a:xfrm>
            <a:prstGeom prst="roundRect">
              <a:avLst>
                <a:gd name="adj" fmla="val 9000"/>
              </a:avLst>
            </a:prstGeom>
            <a:solidFill>
              <a:schemeClr val="bg1">
                <a:lumMod val="9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60" name="文本框 59">
              <a:extLst>
                <a:ext uri="{FF2B5EF4-FFF2-40B4-BE49-F238E27FC236}">
                  <a16:creationId xmlns:a16="http://schemas.microsoft.com/office/drawing/2014/main" id="{242E2DF6-67FC-495F-B660-B6C9497C16CA}"/>
                </a:ext>
              </a:extLst>
            </p:cNvPr>
            <p:cNvSpPr txBox="1"/>
            <p:nvPr/>
          </p:nvSpPr>
          <p:spPr>
            <a:xfrm>
              <a:off x="676532" y="4799814"/>
              <a:ext cx="3181487" cy="803641"/>
            </a:xfrm>
            <a:prstGeom prst="rect">
              <a:avLst/>
            </a:prstGeom>
            <a:noFill/>
          </p:spPr>
          <p:txBody>
            <a:bodyPr wrap="square" lIns="91402" tIns="45700" rIns="91402" bIns="45700" rtlCol="0">
              <a:spAutoFit/>
            </a:bodyPr>
            <a:lstStyle/>
            <a:p>
              <a:pPr>
                <a:lnSpc>
                  <a:spcPts val="29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青春期前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DEHP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暴露导致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C57BL/6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小鼠睾丸损伤</a:t>
              </a:r>
            </a:p>
          </p:txBody>
        </p:sp>
      </p:grpSp>
      <p:grpSp>
        <p:nvGrpSpPr>
          <p:cNvPr id="5" name="组合 4">
            <a:extLst>
              <a:ext uri="{FF2B5EF4-FFF2-40B4-BE49-F238E27FC236}">
                <a16:creationId xmlns:a16="http://schemas.microsoft.com/office/drawing/2014/main" id="{3B6CDA62-63F8-4827-8B5E-B5B23A788EE7}"/>
              </a:ext>
            </a:extLst>
          </p:cNvPr>
          <p:cNvGrpSpPr/>
          <p:nvPr/>
        </p:nvGrpSpPr>
        <p:grpSpPr>
          <a:xfrm>
            <a:off x="4082411" y="3094502"/>
            <a:ext cx="3885112" cy="902486"/>
            <a:chOff x="1522256" y="1930721"/>
            <a:chExt cx="3885112" cy="902486"/>
          </a:xfrm>
        </p:grpSpPr>
        <p:sp>
          <p:nvSpPr>
            <p:cNvPr id="66" name="圆角矩形 27">
              <a:extLst>
                <a:ext uri="{FF2B5EF4-FFF2-40B4-BE49-F238E27FC236}">
                  <a16:creationId xmlns:a16="http://schemas.microsoft.com/office/drawing/2014/main" id="{334546F8-F692-444D-854F-D9F59D01597E}"/>
                </a:ext>
              </a:extLst>
            </p:cNvPr>
            <p:cNvSpPr>
              <a:spLocks noChangeArrowheads="1"/>
            </p:cNvSpPr>
            <p:nvPr/>
          </p:nvSpPr>
          <p:spPr bwMode="auto">
            <a:xfrm>
              <a:off x="1522256" y="1930721"/>
              <a:ext cx="3885112" cy="902486"/>
            </a:xfrm>
            <a:prstGeom prst="roundRect">
              <a:avLst>
                <a:gd name="adj" fmla="val 9000"/>
              </a:avLst>
            </a:prstGeom>
            <a:solidFill>
              <a:schemeClr val="bg1">
                <a:lumMod val="9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67" name="文本框 66">
              <a:extLst>
                <a:ext uri="{FF2B5EF4-FFF2-40B4-BE49-F238E27FC236}">
                  <a16:creationId xmlns:a16="http://schemas.microsoft.com/office/drawing/2014/main" id="{A85EB540-6034-4B3F-8607-6060FC98AA09}"/>
                </a:ext>
              </a:extLst>
            </p:cNvPr>
            <p:cNvSpPr txBox="1"/>
            <p:nvPr/>
          </p:nvSpPr>
          <p:spPr>
            <a:xfrm>
              <a:off x="1665670" y="1956121"/>
              <a:ext cx="3617530" cy="803641"/>
            </a:xfrm>
            <a:prstGeom prst="rect">
              <a:avLst/>
            </a:prstGeom>
            <a:noFill/>
          </p:spPr>
          <p:txBody>
            <a:bodyPr wrap="square" lIns="91402" tIns="45700" rIns="91402" bIns="45700" rtlCol="0">
              <a:spAutoFit/>
            </a:bodyPr>
            <a:lstStyle/>
            <a:p>
              <a:pPr>
                <a:lnSpc>
                  <a:spcPts val="29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对照组和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DEHP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处理的青春期前睾丸组织的转录组学分析</a:t>
              </a:r>
            </a:p>
          </p:txBody>
        </p:sp>
      </p:grpSp>
      <p:pic>
        <p:nvPicPr>
          <p:cNvPr id="9" name="图片 8">
            <a:extLst>
              <a:ext uri="{FF2B5EF4-FFF2-40B4-BE49-F238E27FC236}">
                <a16:creationId xmlns:a16="http://schemas.microsoft.com/office/drawing/2014/main" id="{B5D4C91D-E491-4912-AE93-2C763A750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148" y="4329586"/>
            <a:ext cx="3611236" cy="1898212"/>
          </a:xfrm>
          <a:prstGeom prst="rect">
            <a:avLst/>
          </a:prstGeom>
          <a:ln>
            <a:solidFill>
              <a:schemeClr val="accent5">
                <a:lumMod val="50000"/>
              </a:schemeClr>
            </a:solidFill>
          </a:ln>
        </p:spPr>
      </p:pic>
      <p:sp>
        <p:nvSpPr>
          <p:cNvPr id="69" name="文本框 68">
            <a:extLst>
              <a:ext uri="{FF2B5EF4-FFF2-40B4-BE49-F238E27FC236}">
                <a16:creationId xmlns:a16="http://schemas.microsoft.com/office/drawing/2014/main" id="{EB17B980-3674-46ED-9231-2B93B3EFF212}"/>
              </a:ext>
            </a:extLst>
          </p:cNvPr>
          <p:cNvSpPr txBox="1"/>
          <p:nvPr/>
        </p:nvSpPr>
        <p:spPr>
          <a:xfrm>
            <a:off x="5234940" y="6581041"/>
            <a:ext cx="3996786"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Multiple transcriptomic profiling: p53 signaling pathway is involved in DEHP-induced prepubertal testicular injury via promoting cell apoptosis and inhibiting cell proliferation of Leydig cells[J]. </a:t>
            </a:r>
            <a:r>
              <a:rPr lang="en-US" altLang="zh-CN" sz="600" i="1" dirty="0">
                <a:latin typeface="Arial" panose="020B0604020202020204" pitchFamily="34" charset="0"/>
                <a:ea typeface="微软雅黑" panose="020B0503020204020204" pitchFamily="34" charset="-122"/>
                <a:cs typeface="Arial" panose="020B0604020202020204" pitchFamily="34" charset="0"/>
              </a:rPr>
              <a:t>J Hazard Mater</a:t>
            </a:r>
            <a:r>
              <a:rPr lang="en-US" altLang="zh-CN" sz="600" dirty="0">
                <a:latin typeface="Arial" panose="020B0604020202020204" pitchFamily="34" charset="0"/>
                <a:ea typeface="微软雅黑" panose="020B0503020204020204" pitchFamily="34" charset="-122"/>
                <a:cs typeface="Arial" panose="020B0604020202020204" pitchFamily="34" charset="0"/>
              </a:rPr>
              <a:t>. 2021;406:124316.</a:t>
            </a:r>
          </a:p>
        </p:txBody>
      </p:sp>
      <p:pic>
        <p:nvPicPr>
          <p:cNvPr id="12" name="图片 11">
            <a:extLst>
              <a:ext uri="{FF2B5EF4-FFF2-40B4-BE49-F238E27FC236}">
                <a16:creationId xmlns:a16="http://schemas.microsoft.com/office/drawing/2014/main" id="{011E55F3-40B1-4B2C-947F-ED02DF517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382" y="4338343"/>
            <a:ext cx="3971092" cy="1901342"/>
          </a:xfrm>
          <a:prstGeom prst="rect">
            <a:avLst/>
          </a:prstGeom>
          <a:ln>
            <a:solidFill>
              <a:schemeClr val="accent5">
                <a:lumMod val="50000"/>
              </a:schemeClr>
            </a:solidFill>
          </a:ln>
        </p:spPr>
      </p:pic>
    </p:spTree>
    <p:extLst>
      <p:ext uri="{BB962C8B-B14F-4D97-AF65-F5344CB8AC3E}">
        <p14:creationId xmlns:p14="http://schemas.microsoft.com/office/powerpoint/2010/main" val="2797241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DCB08C20-6C24-446D-BA8F-EBFC5F75A567}"/>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1998FDF-4826-4D03-9D8A-527509EC7718}"/>
              </a:ext>
            </a:extLst>
          </p:cNvPr>
          <p:cNvGrpSpPr/>
          <p:nvPr/>
        </p:nvGrpSpPr>
        <p:grpSpPr>
          <a:xfrm>
            <a:off x="251902" y="157386"/>
            <a:ext cx="6136942" cy="863896"/>
            <a:chOff x="251902" y="157386"/>
            <a:chExt cx="6136942" cy="863896"/>
          </a:xfrm>
        </p:grpSpPr>
        <p:sp>
          <p:nvSpPr>
            <p:cNvPr id="18" name="矩形 17">
              <a:extLst>
                <a:ext uri="{FF2B5EF4-FFF2-40B4-BE49-F238E27FC236}">
                  <a16:creationId xmlns:a16="http://schemas.microsoft.com/office/drawing/2014/main" id="{E0E7193E-F63E-4B81-9F0A-38D1640911C4}"/>
                </a:ext>
              </a:extLst>
            </p:cNvPr>
            <p:cNvSpPr/>
            <p:nvPr/>
          </p:nvSpPr>
          <p:spPr>
            <a:xfrm>
              <a:off x="1350285" y="190285"/>
              <a:ext cx="5038559" cy="830997"/>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转录组学在药学中的应用</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a:t>
              </a: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示例</a:t>
              </a:r>
              <a:r>
                <a:rPr lang="en-US" altLang="zh-CN"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4</a:t>
              </a: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a:p>
              <a:pPr defTabSz="913765">
                <a:defRPr/>
              </a:pPr>
              <a:endPar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grpSp>
          <p:nvGrpSpPr>
            <p:cNvPr id="19" name="组合 18">
              <a:extLst>
                <a:ext uri="{FF2B5EF4-FFF2-40B4-BE49-F238E27FC236}">
                  <a16:creationId xmlns:a16="http://schemas.microsoft.com/office/drawing/2014/main" id="{B968F138-2892-4FA1-8CB0-E8276839CB12}"/>
                </a:ext>
              </a:extLst>
            </p:cNvPr>
            <p:cNvGrpSpPr/>
            <p:nvPr/>
          </p:nvGrpSpPr>
          <p:grpSpPr>
            <a:xfrm>
              <a:off x="251902" y="157386"/>
              <a:ext cx="887938" cy="585582"/>
              <a:chOff x="562441" y="531294"/>
              <a:chExt cx="2322326" cy="1531540"/>
            </a:xfrm>
          </p:grpSpPr>
          <p:sp>
            <p:nvSpPr>
              <p:cNvPr id="20" name="圆角矩形 65">
                <a:extLst>
                  <a:ext uri="{FF2B5EF4-FFF2-40B4-BE49-F238E27FC236}">
                    <a16:creationId xmlns:a16="http://schemas.microsoft.com/office/drawing/2014/main" id="{D529A980-CE4C-4886-B924-C680CF8C34FC}"/>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1" name="圆角矩形 66">
                <a:extLst>
                  <a:ext uri="{FF2B5EF4-FFF2-40B4-BE49-F238E27FC236}">
                    <a16:creationId xmlns:a16="http://schemas.microsoft.com/office/drawing/2014/main" id="{8FCFB736-404A-4C2E-A62A-D788FBBD9AA4}"/>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3" name="圆角矩形 67">
                <a:extLst>
                  <a:ext uri="{FF2B5EF4-FFF2-40B4-BE49-F238E27FC236}">
                    <a16:creationId xmlns:a16="http://schemas.microsoft.com/office/drawing/2014/main" id="{D549C24A-71D3-41BF-94FD-912BAE1BD548}"/>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338CE827-AE37-4D34-AC6D-373434394D6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52C280C8-47DA-4E45-AAF0-5D219158BAFF}"/>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3FB3B5BA-59C2-47B4-AC0C-58ECB963CC5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04</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22" name="燕尾形箭头 11">
            <a:extLst>
              <a:ext uri="{FF2B5EF4-FFF2-40B4-BE49-F238E27FC236}">
                <a16:creationId xmlns:a16="http://schemas.microsoft.com/office/drawing/2014/main" id="{E9E23CC0-6C9A-4897-A779-D9904B0E7747}"/>
              </a:ext>
            </a:extLst>
          </p:cNvPr>
          <p:cNvSpPr/>
          <p:nvPr/>
        </p:nvSpPr>
        <p:spPr>
          <a:xfrm>
            <a:off x="414419" y="4038202"/>
            <a:ext cx="8208912" cy="2286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latin typeface="Arial" panose="020B0604020202020204" pitchFamily="34" charset="0"/>
              <a:ea typeface="微软雅黑" panose="020B0503020204020204" pitchFamily="34" charset="-122"/>
              <a:cs typeface="Arial" panose="020B0604020202020204" pitchFamily="34" charset="0"/>
            </a:endParaRPr>
          </a:p>
        </p:txBody>
      </p:sp>
      <p:grpSp>
        <p:nvGrpSpPr>
          <p:cNvPr id="35" name="组合 34">
            <a:extLst>
              <a:ext uri="{FF2B5EF4-FFF2-40B4-BE49-F238E27FC236}">
                <a16:creationId xmlns:a16="http://schemas.microsoft.com/office/drawing/2014/main" id="{D994758C-4386-4566-B8D8-DBFA9200A7D8}"/>
              </a:ext>
            </a:extLst>
          </p:cNvPr>
          <p:cNvGrpSpPr/>
          <p:nvPr/>
        </p:nvGrpSpPr>
        <p:grpSpPr>
          <a:xfrm>
            <a:off x="3122327" y="3815955"/>
            <a:ext cx="720000" cy="720000"/>
            <a:chOff x="1278794" y="3334906"/>
            <a:chExt cx="914014" cy="914014"/>
          </a:xfrm>
        </p:grpSpPr>
        <p:grpSp>
          <p:nvGrpSpPr>
            <p:cNvPr id="37" name="组合 36">
              <a:extLst>
                <a:ext uri="{FF2B5EF4-FFF2-40B4-BE49-F238E27FC236}">
                  <a16:creationId xmlns:a16="http://schemas.microsoft.com/office/drawing/2014/main" id="{16F6D340-28B7-4467-A386-99852A47B327}"/>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9" name="同心圆 20">
                <a:extLst>
                  <a:ext uri="{FF2B5EF4-FFF2-40B4-BE49-F238E27FC236}">
                    <a16:creationId xmlns:a16="http://schemas.microsoft.com/office/drawing/2014/main" id="{DABE0735-123A-45ED-B087-14CE9B97FD3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2" name="椭圆 41">
                <a:extLst>
                  <a:ext uri="{FF2B5EF4-FFF2-40B4-BE49-F238E27FC236}">
                    <a16:creationId xmlns:a16="http://schemas.microsoft.com/office/drawing/2014/main" id="{E11214AB-2221-4885-BF10-C12CE7A6DCD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38" name="TextBox 38">
              <a:extLst>
                <a:ext uri="{FF2B5EF4-FFF2-40B4-BE49-F238E27FC236}">
                  <a16:creationId xmlns:a16="http://schemas.microsoft.com/office/drawing/2014/main" id="{48EBC8A7-9141-4401-9F07-158D80477B22}"/>
                </a:ext>
              </a:extLst>
            </p:cNvPr>
            <p:cNvSpPr txBox="1"/>
            <p:nvPr/>
          </p:nvSpPr>
          <p:spPr>
            <a:xfrm>
              <a:off x="1546891" y="3487117"/>
              <a:ext cx="367977" cy="586067"/>
            </a:xfrm>
            <a:prstGeom prst="rect">
              <a:avLst/>
            </a:prstGeom>
            <a:noFill/>
          </p:spPr>
          <p:txBody>
            <a:bodyPr wrap="square" rtlCol="0">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4</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06990635-1727-4536-BBC3-7B32A37FBFD2}"/>
              </a:ext>
            </a:extLst>
          </p:cNvPr>
          <p:cNvGrpSpPr/>
          <p:nvPr/>
        </p:nvGrpSpPr>
        <p:grpSpPr>
          <a:xfrm>
            <a:off x="1005291" y="3795579"/>
            <a:ext cx="720000" cy="720000"/>
            <a:chOff x="1278794" y="3334906"/>
            <a:chExt cx="914014" cy="914014"/>
          </a:xfrm>
        </p:grpSpPr>
        <p:grpSp>
          <p:nvGrpSpPr>
            <p:cNvPr id="54" name="组合 53">
              <a:extLst>
                <a:ext uri="{FF2B5EF4-FFF2-40B4-BE49-F238E27FC236}">
                  <a16:creationId xmlns:a16="http://schemas.microsoft.com/office/drawing/2014/main" id="{3A3BB49C-865C-4686-8B8A-0CBC5FE4BB05}"/>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6" name="同心圆 20">
                <a:extLst>
                  <a:ext uri="{FF2B5EF4-FFF2-40B4-BE49-F238E27FC236}">
                    <a16:creationId xmlns:a16="http://schemas.microsoft.com/office/drawing/2014/main" id="{3192FD00-853D-40FC-853F-0750028F778D}"/>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57" name="椭圆 56">
                <a:extLst>
                  <a:ext uri="{FF2B5EF4-FFF2-40B4-BE49-F238E27FC236}">
                    <a16:creationId xmlns:a16="http://schemas.microsoft.com/office/drawing/2014/main" id="{2A971FCC-C602-4F35-AE9B-F10ACF32447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55" name="TextBox 38">
              <a:extLst>
                <a:ext uri="{FF2B5EF4-FFF2-40B4-BE49-F238E27FC236}">
                  <a16:creationId xmlns:a16="http://schemas.microsoft.com/office/drawing/2014/main" id="{1903CC98-4147-49B1-8869-91EE0D66E970}"/>
                </a:ext>
              </a:extLst>
            </p:cNvPr>
            <p:cNvSpPr txBox="1"/>
            <p:nvPr/>
          </p:nvSpPr>
          <p:spPr>
            <a:xfrm>
              <a:off x="1546891" y="3487117"/>
              <a:ext cx="367977" cy="586067"/>
            </a:xfrm>
            <a:prstGeom prst="rect">
              <a:avLst/>
            </a:prstGeom>
            <a:noFill/>
          </p:spPr>
          <p:txBody>
            <a:bodyPr wrap="square" rtlCol="0">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3</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B7611285-8C5D-4F70-9D5D-5556F39C0B77}"/>
              </a:ext>
            </a:extLst>
          </p:cNvPr>
          <p:cNvGrpSpPr/>
          <p:nvPr/>
        </p:nvGrpSpPr>
        <p:grpSpPr>
          <a:xfrm>
            <a:off x="352992" y="2541560"/>
            <a:ext cx="3625494" cy="902486"/>
            <a:chOff x="533118" y="4774414"/>
            <a:chExt cx="3438729" cy="902486"/>
          </a:xfrm>
        </p:grpSpPr>
        <p:sp>
          <p:nvSpPr>
            <p:cNvPr id="62" name="圆角矩形 27">
              <a:extLst>
                <a:ext uri="{FF2B5EF4-FFF2-40B4-BE49-F238E27FC236}">
                  <a16:creationId xmlns:a16="http://schemas.microsoft.com/office/drawing/2014/main" id="{06268556-4AF5-4866-B417-2B3EEE417CD1}"/>
                </a:ext>
              </a:extLst>
            </p:cNvPr>
            <p:cNvSpPr>
              <a:spLocks noChangeArrowheads="1"/>
            </p:cNvSpPr>
            <p:nvPr/>
          </p:nvSpPr>
          <p:spPr bwMode="auto">
            <a:xfrm>
              <a:off x="533118" y="4774414"/>
              <a:ext cx="3261401" cy="902486"/>
            </a:xfrm>
            <a:prstGeom prst="roundRect">
              <a:avLst>
                <a:gd name="adj" fmla="val 9000"/>
              </a:avLst>
            </a:prstGeom>
            <a:solidFill>
              <a:schemeClr val="bg1">
                <a:lumMod val="9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60" name="文本框 59">
              <a:extLst>
                <a:ext uri="{FF2B5EF4-FFF2-40B4-BE49-F238E27FC236}">
                  <a16:creationId xmlns:a16="http://schemas.microsoft.com/office/drawing/2014/main" id="{242E2DF6-67FC-495F-B660-B6C9497C16CA}"/>
                </a:ext>
              </a:extLst>
            </p:cNvPr>
            <p:cNvSpPr txBox="1"/>
            <p:nvPr/>
          </p:nvSpPr>
          <p:spPr>
            <a:xfrm>
              <a:off x="628348" y="4799814"/>
              <a:ext cx="3343499" cy="803641"/>
            </a:xfrm>
            <a:prstGeom prst="rect">
              <a:avLst/>
            </a:prstGeom>
            <a:noFill/>
          </p:spPr>
          <p:txBody>
            <a:bodyPr wrap="square" lIns="91402" tIns="45700" rIns="91402" bIns="45700" rtlCol="0">
              <a:spAutoFit/>
            </a:bodyPr>
            <a:lstStyle/>
            <a:p>
              <a:pPr>
                <a:lnSpc>
                  <a:spcPts val="29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对照组和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MEHP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处理的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Leydig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细胞的转录组学分析</a:t>
              </a:r>
            </a:p>
          </p:txBody>
        </p:sp>
      </p:grpSp>
      <p:grpSp>
        <p:nvGrpSpPr>
          <p:cNvPr id="5" name="组合 4">
            <a:extLst>
              <a:ext uri="{FF2B5EF4-FFF2-40B4-BE49-F238E27FC236}">
                <a16:creationId xmlns:a16="http://schemas.microsoft.com/office/drawing/2014/main" id="{3B6CDA62-63F8-4827-8B5E-B5B23A788EE7}"/>
              </a:ext>
            </a:extLst>
          </p:cNvPr>
          <p:cNvGrpSpPr/>
          <p:nvPr/>
        </p:nvGrpSpPr>
        <p:grpSpPr>
          <a:xfrm>
            <a:off x="2673439" y="4724549"/>
            <a:ext cx="1798290" cy="915050"/>
            <a:chOff x="1522256" y="1930722"/>
            <a:chExt cx="2263288" cy="1190601"/>
          </a:xfrm>
        </p:grpSpPr>
        <p:sp>
          <p:nvSpPr>
            <p:cNvPr id="66" name="圆角矩形 27">
              <a:extLst>
                <a:ext uri="{FF2B5EF4-FFF2-40B4-BE49-F238E27FC236}">
                  <a16:creationId xmlns:a16="http://schemas.microsoft.com/office/drawing/2014/main" id="{334546F8-F692-444D-854F-D9F59D01597E}"/>
                </a:ext>
              </a:extLst>
            </p:cNvPr>
            <p:cNvSpPr>
              <a:spLocks noChangeArrowheads="1"/>
            </p:cNvSpPr>
            <p:nvPr/>
          </p:nvSpPr>
          <p:spPr bwMode="auto">
            <a:xfrm>
              <a:off x="1522256" y="1930722"/>
              <a:ext cx="2119873" cy="1190601"/>
            </a:xfrm>
            <a:prstGeom prst="roundRect">
              <a:avLst>
                <a:gd name="adj" fmla="val 9000"/>
              </a:avLst>
            </a:prstGeom>
            <a:solidFill>
              <a:schemeClr val="bg1">
                <a:lumMod val="9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67" name="文本框 66">
              <a:extLst>
                <a:ext uri="{FF2B5EF4-FFF2-40B4-BE49-F238E27FC236}">
                  <a16:creationId xmlns:a16="http://schemas.microsoft.com/office/drawing/2014/main" id="{A85EB540-6034-4B3F-8607-6060FC98AA09}"/>
                </a:ext>
              </a:extLst>
            </p:cNvPr>
            <p:cNvSpPr txBox="1"/>
            <p:nvPr/>
          </p:nvSpPr>
          <p:spPr>
            <a:xfrm>
              <a:off x="1665671" y="1956121"/>
              <a:ext cx="2119873" cy="1045644"/>
            </a:xfrm>
            <a:prstGeom prst="rect">
              <a:avLst/>
            </a:prstGeom>
            <a:noFill/>
          </p:spPr>
          <p:txBody>
            <a:bodyPr wrap="square" lIns="91402" tIns="45700" rIns="91402" bIns="45700" rtlCol="0">
              <a:spAutoFit/>
            </a:bodyPr>
            <a:lstStyle/>
            <a:p>
              <a:pPr>
                <a:lnSpc>
                  <a:spcPts val="29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基因筛选和</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qPCR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验证</a:t>
              </a:r>
            </a:p>
          </p:txBody>
        </p:sp>
      </p:grpSp>
      <p:pic>
        <p:nvPicPr>
          <p:cNvPr id="10" name="图片 9">
            <a:extLst>
              <a:ext uri="{FF2B5EF4-FFF2-40B4-BE49-F238E27FC236}">
                <a16:creationId xmlns:a16="http://schemas.microsoft.com/office/drawing/2014/main" id="{67C01EE1-D811-4253-A1B0-C5ECFD98D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958" y="827481"/>
            <a:ext cx="2314600" cy="3128748"/>
          </a:xfrm>
          <a:prstGeom prst="rect">
            <a:avLst/>
          </a:prstGeom>
          <a:ln>
            <a:solidFill>
              <a:schemeClr val="accent5">
                <a:lumMod val="50000"/>
              </a:schemeClr>
            </a:solidFill>
          </a:ln>
        </p:spPr>
      </p:pic>
      <p:grpSp>
        <p:nvGrpSpPr>
          <p:cNvPr id="40" name="组合 39">
            <a:extLst>
              <a:ext uri="{FF2B5EF4-FFF2-40B4-BE49-F238E27FC236}">
                <a16:creationId xmlns:a16="http://schemas.microsoft.com/office/drawing/2014/main" id="{85E1F1A5-4858-4BEF-8A7A-64583B16E79F}"/>
              </a:ext>
            </a:extLst>
          </p:cNvPr>
          <p:cNvGrpSpPr/>
          <p:nvPr/>
        </p:nvGrpSpPr>
        <p:grpSpPr>
          <a:xfrm>
            <a:off x="6824957" y="3815955"/>
            <a:ext cx="720000" cy="720000"/>
            <a:chOff x="1278794" y="3334906"/>
            <a:chExt cx="914014" cy="914014"/>
          </a:xfrm>
        </p:grpSpPr>
        <p:grpSp>
          <p:nvGrpSpPr>
            <p:cNvPr id="41" name="组合 40">
              <a:extLst>
                <a:ext uri="{FF2B5EF4-FFF2-40B4-BE49-F238E27FC236}">
                  <a16:creationId xmlns:a16="http://schemas.microsoft.com/office/drawing/2014/main" id="{419E94C3-5C6C-4F5C-B260-A555E964EC7F}"/>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4" name="同心圆 20">
                <a:extLst>
                  <a:ext uri="{FF2B5EF4-FFF2-40B4-BE49-F238E27FC236}">
                    <a16:creationId xmlns:a16="http://schemas.microsoft.com/office/drawing/2014/main" id="{22DC2541-8567-461A-B6D6-EA1B541DD4A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endParaRPr>
              </a:p>
            </p:txBody>
          </p:sp>
          <p:sp>
            <p:nvSpPr>
              <p:cNvPr id="45" name="椭圆 44">
                <a:extLst>
                  <a:ext uri="{FF2B5EF4-FFF2-40B4-BE49-F238E27FC236}">
                    <a16:creationId xmlns:a16="http://schemas.microsoft.com/office/drawing/2014/main" id="{42C6A5A3-0648-4468-822D-E8568394D207}"/>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grpSp>
        <p:sp>
          <p:nvSpPr>
            <p:cNvPr id="43" name="TextBox 38">
              <a:extLst>
                <a:ext uri="{FF2B5EF4-FFF2-40B4-BE49-F238E27FC236}">
                  <a16:creationId xmlns:a16="http://schemas.microsoft.com/office/drawing/2014/main" id="{82943E7B-FC56-4A4A-BB96-7852561FC103}"/>
                </a:ext>
              </a:extLst>
            </p:cNvPr>
            <p:cNvSpPr txBox="1"/>
            <p:nvPr/>
          </p:nvSpPr>
          <p:spPr>
            <a:xfrm>
              <a:off x="1546891" y="3487117"/>
              <a:ext cx="367977" cy="586067"/>
            </a:xfrm>
            <a:prstGeom prst="rect">
              <a:avLst/>
            </a:prstGeom>
            <a:noFill/>
          </p:spPr>
          <p:txBody>
            <a:bodyPr wrap="square" rtlCol="0">
              <a:spAutoFit/>
            </a:bodyP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5</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A8935CC2-B0FD-491C-B9B0-A8986121AA4C}"/>
              </a:ext>
            </a:extLst>
          </p:cNvPr>
          <p:cNvGrpSpPr/>
          <p:nvPr/>
        </p:nvGrpSpPr>
        <p:grpSpPr>
          <a:xfrm>
            <a:off x="5238524" y="4787846"/>
            <a:ext cx="3581950" cy="1566956"/>
            <a:chOff x="1522256" y="1930722"/>
            <a:chExt cx="3885112" cy="2038818"/>
          </a:xfrm>
        </p:grpSpPr>
        <p:sp>
          <p:nvSpPr>
            <p:cNvPr id="47" name="圆角矩形 27">
              <a:extLst>
                <a:ext uri="{FF2B5EF4-FFF2-40B4-BE49-F238E27FC236}">
                  <a16:creationId xmlns:a16="http://schemas.microsoft.com/office/drawing/2014/main" id="{64029F44-992C-4B59-85D3-9BD1F8BA98F2}"/>
                </a:ext>
              </a:extLst>
            </p:cNvPr>
            <p:cNvSpPr>
              <a:spLocks noChangeArrowheads="1"/>
            </p:cNvSpPr>
            <p:nvPr/>
          </p:nvSpPr>
          <p:spPr bwMode="auto">
            <a:xfrm>
              <a:off x="1522256" y="1930722"/>
              <a:ext cx="3885112" cy="1727767"/>
            </a:xfrm>
            <a:prstGeom prst="roundRect">
              <a:avLst>
                <a:gd name="adj" fmla="val 9000"/>
              </a:avLst>
            </a:prstGeom>
            <a:solidFill>
              <a:schemeClr val="bg1">
                <a:lumMod val="9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8" name="文本框 47">
              <a:extLst>
                <a:ext uri="{FF2B5EF4-FFF2-40B4-BE49-F238E27FC236}">
                  <a16:creationId xmlns:a16="http://schemas.microsoft.com/office/drawing/2014/main" id="{0E10DC00-01DE-4AEC-891F-5761A83A3055}"/>
                </a:ext>
              </a:extLst>
            </p:cNvPr>
            <p:cNvSpPr txBox="1"/>
            <p:nvPr/>
          </p:nvSpPr>
          <p:spPr>
            <a:xfrm>
              <a:off x="1665670" y="1956121"/>
              <a:ext cx="3617530" cy="2013419"/>
            </a:xfrm>
            <a:prstGeom prst="rect">
              <a:avLst/>
            </a:prstGeom>
            <a:noFill/>
          </p:spPr>
          <p:txBody>
            <a:bodyPr wrap="square" lIns="91402" tIns="45700" rIns="91402" bIns="45700" rtlCol="0">
              <a:spAutoFit/>
            </a:bodyPr>
            <a:lstStyle/>
            <a:p>
              <a:pPr>
                <a:lnSpc>
                  <a:spcPts val="2900"/>
                </a:lnSpc>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验证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p53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信号通路在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MEHP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诱导的 </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Leydig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细胞凋亡和细胞周期停滞中的作用</a:t>
              </a:r>
            </a:p>
          </p:txBody>
        </p:sp>
      </p:grpSp>
      <p:sp>
        <p:nvSpPr>
          <p:cNvPr id="49" name="文本框 48">
            <a:extLst>
              <a:ext uri="{FF2B5EF4-FFF2-40B4-BE49-F238E27FC236}">
                <a16:creationId xmlns:a16="http://schemas.microsoft.com/office/drawing/2014/main" id="{48633374-F052-4A0B-B14F-AFA4A33DE2A2}"/>
              </a:ext>
            </a:extLst>
          </p:cNvPr>
          <p:cNvSpPr txBox="1"/>
          <p:nvPr/>
        </p:nvSpPr>
        <p:spPr>
          <a:xfrm>
            <a:off x="5234940" y="6581041"/>
            <a:ext cx="3996786" cy="276959"/>
          </a:xfrm>
          <a:prstGeom prst="rect">
            <a:avLst/>
          </a:prstGeom>
          <a:noFill/>
        </p:spPr>
        <p:txBody>
          <a:bodyPr wrap="square" lIns="91402" tIns="45700" rIns="91402" bIns="45700" rtlCol="0">
            <a:spAutoFit/>
          </a:bodyPr>
          <a:lstStyle/>
          <a:p>
            <a:pPr algn="ctr"/>
            <a:r>
              <a:rPr lang="en-US" altLang="zh-CN" sz="600" dirty="0">
                <a:latin typeface="Arial" panose="020B0604020202020204" pitchFamily="34" charset="0"/>
                <a:ea typeface="微软雅黑" panose="020B0503020204020204" pitchFamily="34" charset="-122"/>
                <a:cs typeface="Arial" panose="020B0604020202020204" pitchFamily="34" charset="0"/>
              </a:rPr>
              <a:t>Multiple transcriptomic profiling: p53 signaling pathway is involved in DEHP-induced prepubertal testicular injury via promoting cell apoptosis and inhibiting cell proliferation of Leydig cells[J]. </a:t>
            </a:r>
            <a:r>
              <a:rPr lang="en-US" altLang="zh-CN" sz="600" i="1" dirty="0">
                <a:latin typeface="Arial" panose="020B0604020202020204" pitchFamily="34" charset="0"/>
                <a:ea typeface="微软雅黑" panose="020B0503020204020204" pitchFamily="34" charset="-122"/>
                <a:cs typeface="Arial" panose="020B0604020202020204" pitchFamily="34" charset="0"/>
              </a:rPr>
              <a:t>J Hazard Mater</a:t>
            </a:r>
            <a:r>
              <a:rPr lang="en-US" altLang="zh-CN" sz="600" dirty="0">
                <a:latin typeface="Arial" panose="020B0604020202020204" pitchFamily="34" charset="0"/>
                <a:ea typeface="微软雅黑" panose="020B0503020204020204" pitchFamily="34" charset="-122"/>
                <a:cs typeface="Arial" panose="020B0604020202020204" pitchFamily="34" charset="0"/>
              </a:rPr>
              <a:t>. 2021;406:124316.</a:t>
            </a:r>
          </a:p>
        </p:txBody>
      </p:sp>
    </p:spTree>
    <p:extLst>
      <p:ext uri="{BB962C8B-B14F-4D97-AF65-F5344CB8AC3E}">
        <p14:creationId xmlns:p14="http://schemas.microsoft.com/office/powerpoint/2010/main" val="2991872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38AE867-8220-4E5B-91D8-629A1AFBA407}"/>
              </a:ext>
            </a:extLst>
          </p:cNvPr>
          <p:cNvGrpSpPr/>
          <p:nvPr/>
        </p:nvGrpSpPr>
        <p:grpSpPr>
          <a:xfrm>
            <a:off x="251900" y="157386"/>
            <a:ext cx="1898602" cy="585582"/>
            <a:chOff x="251900" y="195486"/>
            <a:chExt cx="1898602" cy="585582"/>
          </a:xfrm>
        </p:grpSpPr>
        <p:sp>
          <p:nvSpPr>
            <p:cNvPr id="4" name="矩形 3">
              <a:extLst>
                <a:ext uri="{FF2B5EF4-FFF2-40B4-BE49-F238E27FC236}">
                  <a16:creationId xmlns:a16="http://schemas.microsoft.com/office/drawing/2014/main" id="{300EFD07-4E4E-4D5A-9361-92B82CCEFD71}"/>
                </a:ext>
              </a:extLst>
            </p:cNvPr>
            <p:cNvSpPr/>
            <p:nvPr/>
          </p:nvSpPr>
          <p:spPr>
            <a:xfrm>
              <a:off x="1350283" y="228385"/>
              <a:ext cx="80021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总结</a:t>
              </a:r>
            </a:p>
          </p:txBody>
        </p:sp>
        <p:grpSp>
          <p:nvGrpSpPr>
            <p:cNvPr id="6" name="组合 5">
              <a:extLst>
                <a:ext uri="{FF2B5EF4-FFF2-40B4-BE49-F238E27FC236}">
                  <a16:creationId xmlns:a16="http://schemas.microsoft.com/office/drawing/2014/main" id="{C9A37637-5919-47D7-B6AD-1C0623D0E9D4}"/>
                </a:ext>
              </a:extLst>
            </p:cNvPr>
            <p:cNvGrpSpPr/>
            <p:nvPr/>
          </p:nvGrpSpPr>
          <p:grpSpPr>
            <a:xfrm>
              <a:off x="251900" y="195486"/>
              <a:ext cx="887938" cy="585582"/>
              <a:chOff x="562441" y="531294"/>
              <a:chExt cx="2322326" cy="1531540"/>
            </a:xfrm>
          </p:grpSpPr>
          <p:sp>
            <p:nvSpPr>
              <p:cNvPr id="7" name="圆角矩形 65">
                <a:extLst>
                  <a:ext uri="{FF2B5EF4-FFF2-40B4-BE49-F238E27FC236}">
                    <a16:creationId xmlns:a16="http://schemas.microsoft.com/office/drawing/2014/main" id="{6A80566C-93BF-48B0-ABC9-1B9743E12854}"/>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8" name="圆角矩形 66">
                <a:extLst>
                  <a:ext uri="{FF2B5EF4-FFF2-40B4-BE49-F238E27FC236}">
                    <a16:creationId xmlns:a16="http://schemas.microsoft.com/office/drawing/2014/main" id="{5884CECE-04F2-4DD1-892B-BEDEDC19C8FD}"/>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latin typeface="方正黑体简体" panose="02010601030101010101" pitchFamily="2" charset="-122"/>
                  <a:ea typeface="方正黑体简体" panose="02010601030101010101" pitchFamily="2" charset="-122"/>
                  <a:cs typeface="+mn-ea"/>
                  <a:sym typeface="+mn-lt"/>
                </a:endParaRPr>
              </a:p>
            </p:txBody>
          </p:sp>
          <p:sp>
            <p:nvSpPr>
              <p:cNvPr id="9" name="圆角矩形 67">
                <a:extLst>
                  <a:ext uri="{FF2B5EF4-FFF2-40B4-BE49-F238E27FC236}">
                    <a16:creationId xmlns:a16="http://schemas.microsoft.com/office/drawing/2014/main" id="{F7002682-63A1-490E-A115-7AC544C1F267}"/>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0" name="圆角矩形 68">
                <a:extLst>
                  <a:ext uri="{FF2B5EF4-FFF2-40B4-BE49-F238E27FC236}">
                    <a16:creationId xmlns:a16="http://schemas.microsoft.com/office/drawing/2014/main" id="{FDB0DE2A-975C-4268-8FD4-138C5877B5C8}"/>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1" name="圆角矩形 69">
                <a:extLst>
                  <a:ext uri="{FF2B5EF4-FFF2-40B4-BE49-F238E27FC236}">
                    <a16:creationId xmlns:a16="http://schemas.microsoft.com/office/drawing/2014/main" id="{2316E6A8-7DCC-4679-88D6-4905642C8801}"/>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12" name="文本框 4">
                <a:extLst>
                  <a:ext uri="{FF2B5EF4-FFF2-40B4-BE49-F238E27FC236}">
                    <a16:creationId xmlns:a16="http://schemas.microsoft.com/office/drawing/2014/main" id="{0D6544B8-5C65-47C7-9B21-702170BD9C09}"/>
                  </a:ext>
                </a:extLst>
              </p:cNvPr>
              <p:cNvSpPr txBox="1"/>
              <p:nvPr/>
            </p:nvSpPr>
            <p:spPr>
              <a:xfrm>
                <a:off x="944543"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05</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cxnSp>
        <p:nvCxnSpPr>
          <p:cNvPr id="13" name="直接连接符 12">
            <a:extLst>
              <a:ext uri="{FF2B5EF4-FFF2-40B4-BE49-F238E27FC236}">
                <a16:creationId xmlns:a16="http://schemas.microsoft.com/office/drawing/2014/main" id="{C616D917-CEF9-4636-9579-54C4C6DD64CC}"/>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AB0E07AE-115C-414D-A40A-DA331C504ADD}"/>
              </a:ext>
            </a:extLst>
          </p:cNvPr>
          <p:cNvGrpSpPr/>
          <p:nvPr/>
        </p:nvGrpSpPr>
        <p:grpSpPr>
          <a:xfrm>
            <a:off x="1179323" y="1706897"/>
            <a:ext cx="6253401" cy="3693086"/>
            <a:chOff x="711056" y="1541797"/>
            <a:chExt cx="6253401" cy="3693086"/>
          </a:xfrm>
        </p:grpSpPr>
        <p:sp>
          <p:nvSpPr>
            <p:cNvPr id="14" name="文本框 13">
              <a:extLst>
                <a:ext uri="{FF2B5EF4-FFF2-40B4-BE49-F238E27FC236}">
                  <a16:creationId xmlns:a16="http://schemas.microsoft.com/office/drawing/2014/main" id="{392CE48C-4990-4426-A354-893BF675ED31}"/>
                </a:ext>
              </a:extLst>
            </p:cNvPr>
            <p:cNvSpPr txBox="1"/>
            <p:nvPr/>
          </p:nvSpPr>
          <p:spPr>
            <a:xfrm>
              <a:off x="3563390" y="2459446"/>
              <a:ext cx="3401067" cy="1860212"/>
            </a:xfrm>
            <a:prstGeom prst="rect">
              <a:avLst/>
            </a:prstGeom>
            <a:noFill/>
          </p:spPr>
          <p:txBody>
            <a:bodyPr wrap="square" lIns="91402" tIns="45700" rIns="91402" bIns="45700" rtlCol="0">
              <a:spAutoFit/>
            </a:bodyPr>
            <a:lstStyle/>
            <a:p>
              <a:pPr>
                <a:lnSpc>
                  <a:spcPts val="3900"/>
                </a:lnSpc>
                <a:spcAft>
                  <a:spcPts val="1200"/>
                </a:spcAft>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转录组学基本概念</a:t>
              </a:r>
            </a:p>
            <a:p>
              <a:pPr>
                <a:lnSpc>
                  <a:spcPts val="3900"/>
                </a:lnSpc>
                <a:spcAft>
                  <a:spcPts val="1200"/>
                </a:spcAft>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转录组学研究内容</a:t>
              </a:r>
            </a:p>
            <a:p>
              <a:pPr>
                <a:lnSpc>
                  <a:spcPts val="3900"/>
                </a:lnSpc>
                <a:spcAft>
                  <a:spcPts val="1200"/>
                </a:spcAft>
              </a:pPr>
              <a:r>
                <a:rPr lang="zh-CN" altLang="en-US" sz="2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转录组学常用方法</a:t>
              </a:r>
            </a:p>
          </p:txBody>
        </p:sp>
        <p:grpSp>
          <p:nvGrpSpPr>
            <p:cNvPr id="2" name="组合 1">
              <a:extLst>
                <a:ext uri="{FF2B5EF4-FFF2-40B4-BE49-F238E27FC236}">
                  <a16:creationId xmlns:a16="http://schemas.microsoft.com/office/drawing/2014/main" id="{4BC9FCB3-C3E8-48C7-A984-230F005218DC}"/>
                </a:ext>
              </a:extLst>
            </p:cNvPr>
            <p:cNvGrpSpPr/>
            <p:nvPr/>
          </p:nvGrpSpPr>
          <p:grpSpPr>
            <a:xfrm>
              <a:off x="711056" y="1541797"/>
              <a:ext cx="2878891" cy="3693086"/>
              <a:chOff x="2632227" y="967975"/>
              <a:chExt cx="2878891" cy="3693086"/>
            </a:xfrm>
          </p:grpSpPr>
          <p:sp>
            <p:nvSpPr>
              <p:cNvPr id="30" name="Freeform 7">
                <a:extLst>
                  <a:ext uri="{FF2B5EF4-FFF2-40B4-BE49-F238E27FC236}">
                    <a16:creationId xmlns:a16="http://schemas.microsoft.com/office/drawing/2014/main" id="{C580DDA8-2BBF-482B-8D7B-FFF693F5C352}"/>
                  </a:ext>
                </a:extLst>
              </p:cNvPr>
              <p:cNvSpPr/>
              <p:nvPr/>
            </p:nvSpPr>
            <p:spPr bwMode="auto">
              <a:xfrm>
                <a:off x="3139226" y="1206265"/>
                <a:ext cx="1006355" cy="3175566"/>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C0C0C0"/>
              </a:solidFill>
              <a:ln>
                <a:noFill/>
              </a:ln>
            </p:spPr>
            <p:txBody>
              <a:bodyPr vert="horz" wrap="square" lIns="91493" tIns="45746" rIns="91493" bIns="45746" numCol="1" anchor="t" anchorCtr="0" compatLnSpc="1"/>
              <a:lstStyle/>
              <a:p>
                <a:endParaRPr lang="zh-CN" altLang="en-US" sz="1015"/>
              </a:p>
            </p:txBody>
          </p:sp>
          <p:grpSp>
            <p:nvGrpSpPr>
              <p:cNvPr id="31" name="组合 30">
                <a:extLst>
                  <a:ext uri="{FF2B5EF4-FFF2-40B4-BE49-F238E27FC236}">
                    <a16:creationId xmlns:a16="http://schemas.microsoft.com/office/drawing/2014/main" id="{AF3E0991-C4C2-4B51-8734-DACDDDDC3C2C}"/>
                  </a:ext>
                </a:extLst>
              </p:cNvPr>
              <p:cNvGrpSpPr/>
              <p:nvPr/>
            </p:nvGrpSpPr>
            <p:grpSpPr>
              <a:xfrm>
                <a:off x="3139067" y="967975"/>
                <a:ext cx="1150638" cy="1150007"/>
                <a:chOff x="2342140" y="893355"/>
                <a:chExt cx="1149740" cy="1149740"/>
              </a:xfrm>
            </p:grpSpPr>
            <p:grpSp>
              <p:nvGrpSpPr>
                <p:cNvPr id="32" name="组合 31">
                  <a:extLst>
                    <a:ext uri="{FF2B5EF4-FFF2-40B4-BE49-F238E27FC236}">
                      <a16:creationId xmlns:a16="http://schemas.microsoft.com/office/drawing/2014/main" id="{5538AF36-C8FB-4949-B092-E41E7638BBBB}"/>
                    </a:ext>
                  </a:extLst>
                </p:cNvPr>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34" name="同心圆 7">
                    <a:extLst>
                      <a:ext uri="{FF2B5EF4-FFF2-40B4-BE49-F238E27FC236}">
                        <a16:creationId xmlns:a16="http://schemas.microsoft.com/office/drawing/2014/main" id="{6EE19E45-91AA-49BA-B341-BF81B8D55F2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sp>
                <p:nvSpPr>
                  <p:cNvPr id="35" name="椭圆 34">
                    <a:extLst>
                      <a:ext uri="{FF2B5EF4-FFF2-40B4-BE49-F238E27FC236}">
                        <a16:creationId xmlns:a16="http://schemas.microsoft.com/office/drawing/2014/main" id="{F03D5C24-AF48-4595-B6A1-CAB1C2DCC0EE}"/>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00000"/>
                      </a:solidFill>
                    </a:endParaRPr>
                  </a:p>
                </p:txBody>
              </p:sp>
            </p:grpSp>
            <p:sp>
              <p:nvSpPr>
                <p:cNvPr id="33" name="KSO_Shape">
                  <a:extLst>
                    <a:ext uri="{FF2B5EF4-FFF2-40B4-BE49-F238E27FC236}">
                      <a16:creationId xmlns:a16="http://schemas.microsoft.com/office/drawing/2014/main" id="{A768AE08-AA06-47A5-83F3-2C5DA290F344}"/>
                    </a:ext>
                  </a:extLst>
                </p:cNvPr>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sz="1015" dirty="0">
                    <a:solidFill>
                      <a:srgbClr val="C00000"/>
                    </a:solidFill>
                    <a:ea typeface="微软雅黑" panose="020B0503020204020204" pitchFamily="34" charset="-122"/>
                  </a:endParaRPr>
                </a:p>
              </p:txBody>
            </p:sp>
          </p:grpSp>
          <p:grpSp>
            <p:nvGrpSpPr>
              <p:cNvPr id="36" name="组合 35">
                <a:extLst>
                  <a:ext uri="{FF2B5EF4-FFF2-40B4-BE49-F238E27FC236}">
                    <a16:creationId xmlns:a16="http://schemas.microsoft.com/office/drawing/2014/main" id="{965D9BFD-3F1B-47F9-B445-D736DF1AD0C3}"/>
                  </a:ext>
                </a:extLst>
              </p:cNvPr>
              <p:cNvGrpSpPr/>
              <p:nvPr/>
            </p:nvGrpSpPr>
            <p:grpSpPr>
              <a:xfrm>
                <a:off x="2632227" y="2286633"/>
                <a:ext cx="1150638" cy="1150007"/>
                <a:chOff x="1835696" y="2211710"/>
                <a:chExt cx="1149740" cy="1149740"/>
              </a:xfrm>
            </p:grpSpPr>
            <p:grpSp>
              <p:nvGrpSpPr>
                <p:cNvPr id="37" name="组合 36">
                  <a:extLst>
                    <a:ext uri="{FF2B5EF4-FFF2-40B4-BE49-F238E27FC236}">
                      <a16:creationId xmlns:a16="http://schemas.microsoft.com/office/drawing/2014/main" id="{6C1311B6-138E-4229-B673-E0E9229B6305}"/>
                    </a:ext>
                  </a:extLst>
                </p:cNvPr>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9" name="同心圆 14">
                    <a:extLst>
                      <a:ext uri="{FF2B5EF4-FFF2-40B4-BE49-F238E27FC236}">
                        <a16:creationId xmlns:a16="http://schemas.microsoft.com/office/drawing/2014/main" id="{5081BFBA-9436-491D-B2A2-40250377CA8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75000"/>
                          <a:lumOff val="25000"/>
                        </a:schemeClr>
                      </a:solidFill>
                    </a:endParaRPr>
                  </a:p>
                </p:txBody>
              </p:sp>
              <p:sp>
                <p:nvSpPr>
                  <p:cNvPr id="40" name="椭圆 39">
                    <a:extLst>
                      <a:ext uri="{FF2B5EF4-FFF2-40B4-BE49-F238E27FC236}">
                        <a16:creationId xmlns:a16="http://schemas.microsoft.com/office/drawing/2014/main" id="{1FE71195-114D-4261-B431-F43B5FB8A02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75000"/>
                          <a:lumOff val="25000"/>
                        </a:schemeClr>
                      </a:solidFill>
                    </a:endParaRPr>
                  </a:p>
                </p:txBody>
              </p:sp>
            </p:grpSp>
            <p:sp>
              <p:nvSpPr>
                <p:cNvPr id="38" name="KSO_Shape">
                  <a:extLst>
                    <a:ext uri="{FF2B5EF4-FFF2-40B4-BE49-F238E27FC236}">
                      <a16:creationId xmlns:a16="http://schemas.microsoft.com/office/drawing/2014/main" id="{6E082D2E-057E-467F-ADA2-74259DEA992C}"/>
                    </a:ext>
                  </a:extLst>
                </p:cNvPr>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solidFill>
                <a:ln>
                  <a:noFill/>
                </a:ln>
              </p:spPr>
              <p:txBody>
                <a:bodyPr bIns="270000" anchor="ctr">
                  <a:scene3d>
                    <a:camera prst="orthographicFront"/>
                    <a:lightRig rig="threePt" dir="t"/>
                  </a:scene3d>
                  <a:sp3d>
                    <a:contourClr>
                      <a:srgbClr val="FFFFFF"/>
                    </a:contourClr>
                  </a:sp3d>
                </a:bodyPr>
                <a:lstStyle/>
                <a:p>
                  <a:pPr algn="ctr">
                    <a:defRPr/>
                  </a:pPr>
                  <a:endParaRPr lang="zh-CN" altLang="en-US" sz="1015" dirty="0">
                    <a:solidFill>
                      <a:schemeClr val="tx1">
                        <a:lumMod val="75000"/>
                        <a:lumOff val="25000"/>
                      </a:schemeClr>
                    </a:solidFill>
                    <a:ea typeface="微软雅黑" panose="020B0503020204020204" pitchFamily="34" charset="-122"/>
                  </a:endParaRPr>
                </a:p>
              </p:txBody>
            </p:sp>
          </p:grpSp>
          <p:grpSp>
            <p:nvGrpSpPr>
              <p:cNvPr id="41" name="组合 40">
                <a:extLst>
                  <a:ext uri="{FF2B5EF4-FFF2-40B4-BE49-F238E27FC236}">
                    <a16:creationId xmlns:a16="http://schemas.microsoft.com/office/drawing/2014/main" id="{AF17522C-805F-4124-A52C-CF13B1281D76}"/>
                  </a:ext>
                </a:extLst>
              </p:cNvPr>
              <p:cNvGrpSpPr/>
              <p:nvPr/>
            </p:nvGrpSpPr>
            <p:grpSpPr>
              <a:xfrm>
                <a:off x="3280805" y="3511054"/>
                <a:ext cx="1150638" cy="1150007"/>
                <a:chOff x="2483768" y="3435846"/>
                <a:chExt cx="1149740" cy="1149740"/>
              </a:xfrm>
            </p:grpSpPr>
            <p:grpSp>
              <p:nvGrpSpPr>
                <p:cNvPr id="42" name="组合 41">
                  <a:extLst>
                    <a:ext uri="{FF2B5EF4-FFF2-40B4-BE49-F238E27FC236}">
                      <a16:creationId xmlns:a16="http://schemas.microsoft.com/office/drawing/2014/main" id="{8333A59A-23E7-4FD0-BE3E-9E8677819965}"/>
                    </a:ext>
                  </a:extLst>
                </p:cNvPr>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44" name="同心圆 19">
                    <a:extLst>
                      <a:ext uri="{FF2B5EF4-FFF2-40B4-BE49-F238E27FC236}">
                        <a16:creationId xmlns:a16="http://schemas.microsoft.com/office/drawing/2014/main" id="{CC42D6E6-6FE2-4539-8333-870F3BE08F01}"/>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45" name="椭圆 44">
                    <a:extLst>
                      <a:ext uri="{FF2B5EF4-FFF2-40B4-BE49-F238E27FC236}">
                        <a16:creationId xmlns:a16="http://schemas.microsoft.com/office/drawing/2014/main" id="{570AB777-01D0-4740-952C-AA273B2AD3A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43" name="KSO_Shape">
                  <a:extLst>
                    <a:ext uri="{FF2B5EF4-FFF2-40B4-BE49-F238E27FC236}">
                      <a16:creationId xmlns:a16="http://schemas.microsoft.com/office/drawing/2014/main" id="{E7F620D0-C85E-4BC6-9D5A-EF77B708FC78}"/>
                    </a:ext>
                  </a:extLst>
                </p:cNvPr>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a:defRPr/>
                  </a:pPr>
                  <a:endParaRPr lang="zh-CN" altLang="en-US" sz="1015" dirty="0">
                    <a:solidFill>
                      <a:srgbClr val="FFFFFF"/>
                    </a:solidFill>
                    <a:ea typeface="微软雅黑" panose="020B0503020204020204" pitchFamily="34" charset="-122"/>
                  </a:endParaRPr>
                </a:p>
              </p:txBody>
            </p:sp>
          </p:grpSp>
          <p:sp>
            <p:nvSpPr>
              <p:cNvPr id="46" name="Line 39">
                <a:extLst>
                  <a:ext uri="{FF2B5EF4-FFF2-40B4-BE49-F238E27FC236}">
                    <a16:creationId xmlns:a16="http://schemas.microsoft.com/office/drawing/2014/main" id="{B88105BC-10F6-4831-AA93-F5D993EA80E8}"/>
                  </a:ext>
                </a:extLst>
              </p:cNvPr>
              <p:cNvSpPr>
                <a:spLocks noChangeShapeType="1"/>
              </p:cNvSpPr>
              <p:nvPr/>
            </p:nvSpPr>
            <p:spPr bwMode="auto">
              <a:xfrm>
                <a:off x="4595128" y="1821124"/>
                <a:ext cx="915990" cy="450179"/>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lIns="91493" tIns="45746" rIns="91493" bIns="45746" anchor="ctr"/>
              <a:lstStyle/>
              <a:p>
                <a:endParaRPr lang="zh-CN" altLang="en-US" sz="1015"/>
              </a:p>
            </p:txBody>
          </p:sp>
          <p:sp>
            <p:nvSpPr>
              <p:cNvPr id="47" name="Line 40">
                <a:extLst>
                  <a:ext uri="{FF2B5EF4-FFF2-40B4-BE49-F238E27FC236}">
                    <a16:creationId xmlns:a16="http://schemas.microsoft.com/office/drawing/2014/main" id="{7FAF3ED2-FDDD-404F-BEC5-D99FEED51DA2}"/>
                  </a:ext>
                </a:extLst>
              </p:cNvPr>
              <p:cNvSpPr>
                <a:spLocks noChangeShapeType="1"/>
              </p:cNvSpPr>
              <p:nvPr/>
            </p:nvSpPr>
            <p:spPr bwMode="auto">
              <a:xfrm>
                <a:off x="4121410" y="2814535"/>
                <a:ext cx="1242770" cy="1262"/>
              </a:xfrm>
              <a:prstGeom prst="line">
                <a:avLst/>
              </a:prstGeom>
              <a:noFill/>
              <a:ln w="57150" cap="rnd">
                <a:solidFill>
                  <a:schemeClr val="tx1">
                    <a:lumMod val="50000"/>
                    <a:lumOff val="50000"/>
                  </a:schemeClr>
                </a:solidFill>
                <a:prstDash val="sysDot"/>
                <a:round/>
                <a:tailEnd type="triangle" w="med" len="med"/>
              </a:ln>
              <a:extLst>
                <a:ext uri="{909E8E84-426E-40DD-AFC4-6F175D3DCCD1}">
                  <a14:hiddenFill xmlns:a14="http://schemas.microsoft.com/office/drawing/2010/main">
                    <a:noFill/>
                  </a14:hiddenFill>
                </a:ext>
              </a:extLst>
            </p:spPr>
            <p:txBody>
              <a:bodyPr wrap="none" lIns="91493" tIns="45746" rIns="91493" bIns="45746" anchor="ctr"/>
              <a:lstStyle/>
              <a:p>
                <a:endParaRPr lang="zh-CN" altLang="en-US" sz="1015"/>
              </a:p>
            </p:txBody>
          </p:sp>
          <p:sp>
            <p:nvSpPr>
              <p:cNvPr id="48" name="Line 41">
                <a:extLst>
                  <a:ext uri="{FF2B5EF4-FFF2-40B4-BE49-F238E27FC236}">
                    <a16:creationId xmlns:a16="http://schemas.microsoft.com/office/drawing/2014/main" id="{DA16299B-CD53-4CBF-A7E8-214E5B39C030}"/>
                  </a:ext>
                </a:extLst>
              </p:cNvPr>
              <p:cNvSpPr>
                <a:spLocks noChangeShapeType="1"/>
              </p:cNvSpPr>
              <p:nvPr/>
            </p:nvSpPr>
            <p:spPr bwMode="auto">
              <a:xfrm flipV="1">
                <a:off x="4551824" y="3360156"/>
                <a:ext cx="955103" cy="383345"/>
              </a:xfrm>
              <a:prstGeom prst="line">
                <a:avLst/>
              </a:prstGeom>
              <a:noFill/>
              <a:ln w="57150" cap="rnd">
                <a:solidFill>
                  <a:schemeClr val="tx1">
                    <a:lumMod val="50000"/>
                    <a:lumOff val="50000"/>
                  </a:schemeClr>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lIns="91493" tIns="45746" rIns="91493" bIns="45746" anchor="ctr"/>
              <a:lstStyle/>
              <a:p>
                <a:endParaRPr lang="zh-CN" altLang="en-US" sz="1015"/>
              </a:p>
            </p:txBody>
          </p:sp>
        </p:grpSp>
      </p:grpSp>
    </p:spTree>
    <p:extLst>
      <p:ext uri="{BB962C8B-B14F-4D97-AF65-F5344CB8AC3E}">
        <p14:creationId xmlns:p14="http://schemas.microsoft.com/office/powerpoint/2010/main" val="240175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38813EA3-20F1-4020-85A8-9C6947C92CD8}"/>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F77359C-F989-4361-BC0D-0D52843C4103}"/>
              </a:ext>
            </a:extLst>
          </p:cNvPr>
          <p:cNvSpPr txBox="1"/>
          <p:nvPr/>
        </p:nvSpPr>
        <p:spPr>
          <a:xfrm>
            <a:off x="941458" y="1046260"/>
            <a:ext cx="7755294" cy="1220230"/>
          </a:xfrm>
          <a:prstGeom prst="rect">
            <a:avLst/>
          </a:prstGeom>
          <a:noFill/>
        </p:spPr>
        <p:txBody>
          <a:bodyPr wrap="square" lIns="91402" tIns="45700" rIns="91402" bIns="45700" rtlCol="0">
            <a:spAutoFit/>
          </a:bodyPr>
          <a:lstStyle/>
          <a:p>
            <a:pPr>
              <a:lnSpc>
                <a:spcPct val="150000"/>
              </a:lnSpc>
              <a:spcAft>
                <a:spcPts val="600"/>
              </a:spcAft>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小核</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RNA(snRNA</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，核内小</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p>
          <a:p>
            <a:pPr>
              <a:lnSpc>
                <a:spcPct val="150000"/>
              </a:lnSpc>
              <a:spcAft>
                <a:spcPts val="600"/>
              </a:spcAft>
            </a:pPr>
            <a:endParaRPr lang="zh-CN" altLang="en-US"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6" name="组合 25">
            <a:extLst>
              <a:ext uri="{FF2B5EF4-FFF2-40B4-BE49-F238E27FC236}">
                <a16:creationId xmlns:a16="http://schemas.microsoft.com/office/drawing/2014/main" id="{662E0A4B-9AAD-4D7C-854E-5231A8578882}"/>
              </a:ext>
            </a:extLst>
          </p:cNvPr>
          <p:cNvGrpSpPr/>
          <p:nvPr/>
        </p:nvGrpSpPr>
        <p:grpSpPr>
          <a:xfrm>
            <a:off x="406117" y="2628654"/>
            <a:ext cx="2648700" cy="2983166"/>
            <a:chOff x="632999" y="2361214"/>
            <a:chExt cx="3162319" cy="3561644"/>
          </a:xfrm>
        </p:grpSpPr>
        <p:sp>
          <p:nvSpPr>
            <p:cNvPr id="22" name="Freeform 30">
              <a:extLst>
                <a:ext uri="{FF2B5EF4-FFF2-40B4-BE49-F238E27FC236}">
                  <a16:creationId xmlns:a16="http://schemas.microsoft.com/office/drawing/2014/main" id="{5EB36C98-BC6B-4440-B255-7537118D62F1}"/>
                </a:ext>
              </a:extLst>
            </p:cNvPr>
            <p:cNvSpPr>
              <a:spLocks noEditPoints="1"/>
            </p:cNvSpPr>
            <p:nvPr/>
          </p:nvSpPr>
          <p:spPr bwMode="auto">
            <a:xfrm>
              <a:off x="2303744" y="2361214"/>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3" name="Freeform 30">
              <a:extLst>
                <a:ext uri="{FF2B5EF4-FFF2-40B4-BE49-F238E27FC236}">
                  <a16:creationId xmlns:a16="http://schemas.microsoft.com/office/drawing/2014/main" id="{20DA0F92-CCE2-4EA0-BDDE-DF61D486A7AA}"/>
                </a:ext>
              </a:extLst>
            </p:cNvPr>
            <p:cNvSpPr>
              <a:spLocks noEditPoints="1"/>
            </p:cNvSpPr>
            <p:nvPr/>
          </p:nvSpPr>
          <p:spPr bwMode="auto">
            <a:xfrm>
              <a:off x="3520444" y="3437840"/>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4" name="Freeform 30">
              <a:extLst>
                <a:ext uri="{FF2B5EF4-FFF2-40B4-BE49-F238E27FC236}">
                  <a16:creationId xmlns:a16="http://schemas.microsoft.com/office/drawing/2014/main" id="{E650B531-69EF-466B-81BC-D15B725C85EE}"/>
                </a:ext>
              </a:extLst>
            </p:cNvPr>
            <p:cNvSpPr>
              <a:spLocks noEditPoints="1"/>
            </p:cNvSpPr>
            <p:nvPr/>
          </p:nvSpPr>
          <p:spPr bwMode="auto">
            <a:xfrm>
              <a:off x="3495650" y="4598337"/>
              <a:ext cx="274874" cy="266120"/>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pic>
          <p:nvPicPr>
            <p:cNvPr id="5" name="图片 4">
              <a:extLst>
                <a:ext uri="{FF2B5EF4-FFF2-40B4-BE49-F238E27FC236}">
                  <a16:creationId xmlns:a16="http://schemas.microsoft.com/office/drawing/2014/main" id="{F3E5AC2F-B9B6-4A69-BDC0-D2E18829640A}"/>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brightnessContrast bright="-20000"/>
                      </a14:imgEffect>
                    </a14:imgLayer>
                  </a14:imgProps>
                </a:ext>
              </a:extLst>
            </a:blip>
            <a:stretch>
              <a:fillRect/>
            </a:stretch>
          </p:blipFill>
          <p:spPr>
            <a:xfrm>
              <a:off x="632999" y="2795339"/>
              <a:ext cx="2712955" cy="3127519"/>
            </a:xfrm>
            <a:prstGeom prst="rect">
              <a:avLst/>
            </a:prstGeom>
          </p:spPr>
        </p:pic>
      </p:grpSp>
      <p:sp>
        <p:nvSpPr>
          <p:cNvPr id="21" name="文本框 20">
            <a:extLst>
              <a:ext uri="{FF2B5EF4-FFF2-40B4-BE49-F238E27FC236}">
                <a16:creationId xmlns:a16="http://schemas.microsoft.com/office/drawing/2014/main" id="{0756B1AF-051B-4595-B81F-D6D606488E1D}"/>
              </a:ext>
            </a:extLst>
          </p:cNvPr>
          <p:cNvSpPr txBox="1"/>
          <p:nvPr/>
        </p:nvSpPr>
        <p:spPr>
          <a:xfrm>
            <a:off x="2241815" y="1921888"/>
            <a:ext cx="6730736" cy="1134373"/>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存在于真核细胞的细胞核内，为小分子核糖核酸，长度为</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106-189</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个核苷酸。</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8224AE33-ECD3-4002-A46F-FFB4509A043D}"/>
              </a:ext>
            </a:extLst>
          </p:cNvPr>
          <p:cNvSpPr txBox="1"/>
          <p:nvPr/>
        </p:nvSpPr>
        <p:spPr>
          <a:xfrm>
            <a:off x="3235634" y="3301633"/>
            <a:ext cx="7611615" cy="580375"/>
          </a:xfrm>
          <a:prstGeom prst="rect">
            <a:avLst/>
          </a:prstGeom>
          <a:noFill/>
        </p:spPr>
        <p:txBody>
          <a:bodyPr wrap="square" lIns="91402" tIns="45700" rIns="91402" bIns="45700" rtlCol="0">
            <a:spAutoFit/>
          </a:bodyPr>
          <a:lstStyle/>
          <a:p>
            <a:pPr>
              <a:lnSpc>
                <a:spcPct val="150000"/>
              </a:lnSpc>
              <a:spcAft>
                <a:spcPts val="600"/>
              </a:spcAft>
            </a:pP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作用：参与</a:t>
            </a:r>
            <a:r>
              <a:rPr lang="en-US" altLang="zh-CN" sz="2400" b="1"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hnRNA</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的剪接和转运。</a:t>
            </a:r>
            <a:endPar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AB820A73-7A42-4BCC-B654-535688B997CD}"/>
              </a:ext>
            </a:extLst>
          </p:cNvPr>
          <p:cNvSpPr txBox="1"/>
          <p:nvPr/>
        </p:nvSpPr>
        <p:spPr>
          <a:xfrm>
            <a:off x="3159434" y="4305818"/>
            <a:ext cx="4483102" cy="1672277"/>
          </a:xfrm>
          <a:prstGeom prst="rect">
            <a:avLst/>
          </a:prstGeom>
          <a:noFill/>
        </p:spPr>
        <p:txBody>
          <a:bodyPr wrap="square" lIns="91402" tIns="45700" rIns="91402" bIns="45700" rtlCol="0">
            <a:spAutoFit/>
          </a:bodyPr>
          <a:lstStyle/>
          <a:p>
            <a:pPr>
              <a:lnSpc>
                <a:spcPct val="150000"/>
              </a:lnSpc>
              <a:spcAft>
                <a:spcPts val="600"/>
              </a:spcAft>
            </a:pPr>
            <a:r>
              <a:rPr lang="en-US" altLang="zh-CN" sz="2400" b="1"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hnRNA</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核内不均一</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是成熟</a:t>
            </a:r>
            <a:r>
              <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mRNA</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的前体。</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700"/>
              </a:lnSpc>
              <a:spcAft>
                <a:spcPts val="600"/>
              </a:spcAft>
            </a:pPr>
            <a:endPar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a:extLst>
              <a:ext uri="{FF2B5EF4-FFF2-40B4-BE49-F238E27FC236}">
                <a16:creationId xmlns:a16="http://schemas.microsoft.com/office/drawing/2014/main" id="{78940B70-CF73-4678-A7F7-5382F42A0B73}"/>
              </a:ext>
            </a:extLst>
          </p:cNvPr>
          <p:cNvGrpSpPr/>
          <p:nvPr/>
        </p:nvGrpSpPr>
        <p:grpSpPr>
          <a:xfrm>
            <a:off x="251902" y="157386"/>
            <a:ext cx="2821932" cy="585582"/>
            <a:chOff x="251902" y="157386"/>
            <a:chExt cx="2821932" cy="585582"/>
          </a:xfrm>
        </p:grpSpPr>
        <p:sp>
          <p:nvSpPr>
            <p:cNvPr id="31" name="矩形 30">
              <a:extLst>
                <a:ext uri="{FF2B5EF4-FFF2-40B4-BE49-F238E27FC236}">
                  <a16:creationId xmlns:a16="http://schemas.microsoft.com/office/drawing/2014/main" id="{D1F7FB0F-1FF4-410C-AC03-A33EA0C76962}"/>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32" name="组合 31">
              <a:extLst>
                <a:ext uri="{FF2B5EF4-FFF2-40B4-BE49-F238E27FC236}">
                  <a16:creationId xmlns:a16="http://schemas.microsoft.com/office/drawing/2014/main" id="{BB03E6AF-4363-423D-9BEB-C6ACA7B53E98}"/>
                </a:ext>
              </a:extLst>
            </p:cNvPr>
            <p:cNvGrpSpPr/>
            <p:nvPr/>
          </p:nvGrpSpPr>
          <p:grpSpPr>
            <a:xfrm>
              <a:off x="251902" y="157386"/>
              <a:ext cx="887938" cy="585582"/>
              <a:chOff x="562441" y="531294"/>
              <a:chExt cx="2322326" cy="1531540"/>
            </a:xfrm>
          </p:grpSpPr>
          <p:sp>
            <p:nvSpPr>
              <p:cNvPr id="33" name="圆角矩形 65">
                <a:extLst>
                  <a:ext uri="{FF2B5EF4-FFF2-40B4-BE49-F238E27FC236}">
                    <a16:creationId xmlns:a16="http://schemas.microsoft.com/office/drawing/2014/main" id="{1926718F-7091-4E56-B1C9-A7D03F837B66}"/>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4" name="圆角矩形 66">
                <a:extLst>
                  <a:ext uri="{FF2B5EF4-FFF2-40B4-BE49-F238E27FC236}">
                    <a16:creationId xmlns:a16="http://schemas.microsoft.com/office/drawing/2014/main" id="{169752DB-1415-439F-B96D-D9D2796C6C17}"/>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5" name="圆角矩形 67">
                <a:extLst>
                  <a:ext uri="{FF2B5EF4-FFF2-40B4-BE49-F238E27FC236}">
                    <a16:creationId xmlns:a16="http://schemas.microsoft.com/office/drawing/2014/main" id="{F8A01441-24FD-47C0-8255-BDEB02296F29}"/>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圆角矩形 68">
                <a:extLst>
                  <a:ext uri="{FF2B5EF4-FFF2-40B4-BE49-F238E27FC236}">
                    <a16:creationId xmlns:a16="http://schemas.microsoft.com/office/drawing/2014/main" id="{C8C354EB-249F-4D71-84BB-5422A0148142}"/>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7" name="圆角矩形 69">
                <a:extLst>
                  <a:ext uri="{FF2B5EF4-FFF2-40B4-BE49-F238E27FC236}">
                    <a16:creationId xmlns:a16="http://schemas.microsoft.com/office/drawing/2014/main" id="{ADAEA81B-200D-40CF-BEBC-5DF66F2C6C2A}"/>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文本框 4">
                <a:extLst>
                  <a:ext uri="{FF2B5EF4-FFF2-40B4-BE49-F238E27FC236}">
                    <a16:creationId xmlns:a16="http://schemas.microsoft.com/office/drawing/2014/main" id="{234AE211-7F74-46BD-BA81-92BB1ABB8816}"/>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Tree>
    <p:extLst>
      <p:ext uri="{BB962C8B-B14F-4D97-AF65-F5344CB8AC3E}">
        <p14:creationId xmlns:p14="http://schemas.microsoft.com/office/powerpoint/2010/main" val="102589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38813EA3-20F1-4020-85A8-9C6947C92CD8}"/>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78940B70-CF73-4678-A7F7-5382F42A0B73}"/>
              </a:ext>
            </a:extLst>
          </p:cNvPr>
          <p:cNvGrpSpPr/>
          <p:nvPr/>
        </p:nvGrpSpPr>
        <p:grpSpPr>
          <a:xfrm>
            <a:off x="251902" y="157386"/>
            <a:ext cx="2821932" cy="585582"/>
            <a:chOff x="251902" y="157386"/>
            <a:chExt cx="2821932" cy="585582"/>
          </a:xfrm>
        </p:grpSpPr>
        <p:sp>
          <p:nvSpPr>
            <p:cNvPr id="31" name="矩形 30">
              <a:extLst>
                <a:ext uri="{FF2B5EF4-FFF2-40B4-BE49-F238E27FC236}">
                  <a16:creationId xmlns:a16="http://schemas.microsoft.com/office/drawing/2014/main" id="{D1F7FB0F-1FF4-410C-AC03-A33EA0C76962}"/>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32" name="组合 31">
              <a:extLst>
                <a:ext uri="{FF2B5EF4-FFF2-40B4-BE49-F238E27FC236}">
                  <a16:creationId xmlns:a16="http://schemas.microsoft.com/office/drawing/2014/main" id="{BB03E6AF-4363-423D-9BEB-C6ACA7B53E98}"/>
                </a:ext>
              </a:extLst>
            </p:cNvPr>
            <p:cNvGrpSpPr/>
            <p:nvPr/>
          </p:nvGrpSpPr>
          <p:grpSpPr>
            <a:xfrm>
              <a:off x="251902" y="157386"/>
              <a:ext cx="887938" cy="585582"/>
              <a:chOff x="562441" y="531294"/>
              <a:chExt cx="2322326" cy="1531540"/>
            </a:xfrm>
          </p:grpSpPr>
          <p:sp>
            <p:nvSpPr>
              <p:cNvPr id="33" name="圆角矩形 65">
                <a:extLst>
                  <a:ext uri="{FF2B5EF4-FFF2-40B4-BE49-F238E27FC236}">
                    <a16:creationId xmlns:a16="http://schemas.microsoft.com/office/drawing/2014/main" id="{1926718F-7091-4E56-B1C9-A7D03F837B66}"/>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4" name="圆角矩形 66">
                <a:extLst>
                  <a:ext uri="{FF2B5EF4-FFF2-40B4-BE49-F238E27FC236}">
                    <a16:creationId xmlns:a16="http://schemas.microsoft.com/office/drawing/2014/main" id="{169752DB-1415-439F-B96D-D9D2796C6C17}"/>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5" name="圆角矩形 67">
                <a:extLst>
                  <a:ext uri="{FF2B5EF4-FFF2-40B4-BE49-F238E27FC236}">
                    <a16:creationId xmlns:a16="http://schemas.microsoft.com/office/drawing/2014/main" id="{F8A01441-24FD-47C0-8255-BDEB02296F29}"/>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6" name="圆角矩形 68">
                <a:extLst>
                  <a:ext uri="{FF2B5EF4-FFF2-40B4-BE49-F238E27FC236}">
                    <a16:creationId xmlns:a16="http://schemas.microsoft.com/office/drawing/2014/main" id="{C8C354EB-249F-4D71-84BB-5422A0148142}"/>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7" name="圆角矩形 69">
                <a:extLst>
                  <a:ext uri="{FF2B5EF4-FFF2-40B4-BE49-F238E27FC236}">
                    <a16:creationId xmlns:a16="http://schemas.microsoft.com/office/drawing/2014/main" id="{ADAEA81B-200D-40CF-BEBC-5DF66F2C6C2A}"/>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文本框 4">
                <a:extLst>
                  <a:ext uri="{FF2B5EF4-FFF2-40B4-BE49-F238E27FC236}">
                    <a16:creationId xmlns:a16="http://schemas.microsoft.com/office/drawing/2014/main" id="{234AE211-7F74-46BD-BA81-92BB1ABB8816}"/>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3" name="文本框 2">
            <a:extLst>
              <a:ext uri="{FF2B5EF4-FFF2-40B4-BE49-F238E27FC236}">
                <a16:creationId xmlns:a16="http://schemas.microsoft.com/office/drawing/2014/main" id="{B504D2AD-6F1B-4431-A7FE-5BA6A25CBA5E}"/>
              </a:ext>
            </a:extLst>
          </p:cNvPr>
          <p:cNvSpPr txBox="1"/>
          <p:nvPr/>
        </p:nvSpPr>
        <p:spPr>
          <a:xfrm>
            <a:off x="596618" y="758181"/>
            <a:ext cx="3808342" cy="1220230"/>
          </a:xfrm>
          <a:prstGeom prst="rect">
            <a:avLst/>
          </a:prstGeom>
          <a:noFill/>
        </p:spPr>
        <p:txBody>
          <a:bodyPr wrap="square" lIns="91402" tIns="45700" rIns="91402" bIns="45700" rtlCol="0">
            <a:spAutoFit/>
          </a:bodyPr>
          <a:lstStyle/>
          <a:p>
            <a:pPr marL="457200" indent="-4572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非编码</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RNA</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分类</a:t>
            </a: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marL="457200" indent="-457200">
              <a:lnSpc>
                <a:spcPct val="150000"/>
              </a:lnSpc>
              <a:spcAft>
                <a:spcPts val="600"/>
              </a:spcAft>
              <a:buFont typeface="Wingdings" panose="05000000000000000000" pitchFamily="2" charset="2"/>
              <a:buChar char="l"/>
            </a:pPr>
            <a:endParaRPr lang="zh-CN" altLang="en-US"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AED32BC9-C104-52F5-3215-19C987556D16}"/>
              </a:ext>
            </a:extLst>
          </p:cNvPr>
          <p:cNvSpPr txBox="1"/>
          <p:nvPr/>
        </p:nvSpPr>
        <p:spPr>
          <a:xfrm>
            <a:off x="765855" y="1596995"/>
            <a:ext cx="7879016" cy="4654054"/>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按照长度可分为：</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Aft>
                <a:spcPts val="600"/>
              </a:spcAft>
              <a:buFont typeface="Wingdings" panose="05000000000000000000" pitchFamily="2" charset="2"/>
              <a:buChar char="Ø"/>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大于</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200 </a:t>
            </a:r>
            <a:r>
              <a:rPr lang="en-US" altLang="zh-CN" sz="2000"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nt</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（核苷酸）的称为长非编码</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lncRNA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Aft>
                <a:spcPts val="600"/>
              </a:spcAft>
              <a:buFont typeface="Wingdings" panose="05000000000000000000" pitchFamily="2" charset="2"/>
              <a:buChar char="Ø"/>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小于</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200 </a:t>
            </a:r>
            <a:r>
              <a:rPr lang="en-US" altLang="zh-CN" sz="2000"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的称为小非编码</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small ncRNA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Aft>
                <a:spcPts val="600"/>
              </a:spcAft>
              <a:buFont typeface="Wingdings" panose="05000000000000000000" pitchFamily="2" charset="2"/>
              <a:buChar char="Ø"/>
            </a:pP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50 </a:t>
            </a:r>
            <a:r>
              <a:rPr lang="en-US" altLang="zh-CN" sz="2000"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以下的还可称为</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tiny ncRNA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，如</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siRNA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miRNA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和</a:t>
            </a:r>
            <a:r>
              <a:rPr lang="en-US" altLang="zh-CN" sz="2000" dirty="0" err="1">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piRNA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等。</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按照表达和功能特性分分为：</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Aft>
                <a:spcPts val="600"/>
              </a:spcAft>
              <a:buFont typeface="Wingdings" panose="05000000000000000000" pitchFamily="2" charset="2"/>
              <a:buChar char="Ø"/>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管家非编码</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housekeeping ncRNA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）：细胞生存所必需的，  所以含量较为恒定，呈组成型表达，也称为组成型</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ncRNA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spcAft>
                <a:spcPts val="600"/>
              </a:spcAft>
              <a:buFont typeface="Wingdings" panose="05000000000000000000" pitchFamily="2" charset="2"/>
              <a:buChar char="Ø"/>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调节非编码</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a:t>
            </a:r>
            <a:r>
              <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regulatory ncRNA</a:t>
            </a: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）：表达有明显的时空特异性，通常短暂表达，对转录、翻译等过程起调节作用。</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743426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a16="http://schemas.microsoft.com/office/drawing/2014/main" id="{C7AA6E75-6F1E-42DD-BF12-4F2E889AD4B9}"/>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6EEAC02-58A8-4F4D-9764-36492E16EC35}"/>
              </a:ext>
            </a:extLst>
          </p:cNvPr>
          <p:cNvSpPr txBox="1"/>
          <p:nvPr/>
        </p:nvSpPr>
        <p:spPr>
          <a:xfrm>
            <a:off x="434378" y="905095"/>
            <a:ext cx="7401351" cy="1301085"/>
          </a:xfrm>
          <a:prstGeom prst="rect">
            <a:avLst/>
          </a:prstGeom>
          <a:noFill/>
        </p:spPr>
        <p:txBody>
          <a:bodyPr wrap="square" lIns="91402" tIns="45700" rIns="91402" bIns="45700" rtlCol="0">
            <a:spAutoFit/>
          </a:bodyPr>
          <a:lstStyle/>
          <a:p>
            <a:pPr>
              <a:lnSpc>
                <a:spcPct val="150000"/>
              </a:lnSpc>
              <a:spcAft>
                <a:spcPts val="600"/>
              </a:spcAft>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转录组与基因组的关系</a:t>
            </a: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endPar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组合 1">
            <a:extLst>
              <a:ext uri="{FF2B5EF4-FFF2-40B4-BE49-F238E27FC236}">
                <a16:creationId xmlns:a16="http://schemas.microsoft.com/office/drawing/2014/main" id="{BC771D5E-F42A-4874-9CAB-E1CF423EF1F7}"/>
              </a:ext>
            </a:extLst>
          </p:cNvPr>
          <p:cNvGrpSpPr/>
          <p:nvPr/>
        </p:nvGrpSpPr>
        <p:grpSpPr>
          <a:xfrm flipH="1">
            <a:off x="3171280" y="3269721"/>
            <a:ext cx="2725190" cy="1030632"/>
            <a:chOff x="2900379" y="2180862"/>
            <a:chExt cx="6094090" cy="2583835"/>
          </a:xfrm>
        </p:grpSpPr>
        <p:sp>
          <p:nvSpPr>
            <p:cNvPr id="22" name="任意多边形 17">
              <a:extLst>
                <a:ext uri="{FF2B5EF4-FFF2-40B4-BE49-F238E27FC236}">
                  <a16:creationId xmlns:a16="http://schemas.microsoft.com/office/drawing/2014/main" id="{C1ED4366-02D9-45D4-95BD-C3BBB740006D}"/>
                </a:ext>
              </a:extLst>
            </p:cNvPr>
            <p:cNvSpPr/>
            <p:nvPr/>
          </p:nvSpPr>
          <p:spPr>
            <a:xfrm>
              <a:off x="5414537"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5">
                <a:lumMod val="50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3" name="任意多边形 19">
              <a:extLst>
                <a:ext uri="{FF2B5EF4-FFF2-40B4-BE49-F238E27FC236}">
                  <a16:creationId xmlns:a16="http://schemas.microsoft.com/office/drawing/2014/main" id="{FF6B1511-8AD3-4E4E-A55A-FE7487BEC256}"/>
                </a:ext>
              </a:extLst>
            </p:cNvPr>
            <p:cNvSpPr/>
            <p:nvPr/>
          </p:nvSpPr>
          <p:spPr>
            <a:xfrm flipH="1">
              <a:off x="2900379"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5">
                <a:lumMod val="75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4" name="空心弧 40">
              <a:extLst>
                <a:ext uri="{FF2B5EF4-FFF2-40B4-BE49-F238E27FC236}">
                  <a16:creationId xmlns:a16="http://schemas.microsoft.com/office/drawing/2014/main" id="{E13544DB-E260-47D7-A14F-B6A8574972C1}"/>
                </a:ext>
              </a:extLst>
            </p:cNvPr>
            <p:cNvSpPr/>
            <p:nvPr/>
          </p:nvSpPr>
          <p:spPr>
            <a:xfrm flipH="1" flipV="1">
              <a:off x="5231678"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5">
                <a:lumMod val="75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5" name="空心弧 40">
              <a:extLst>
                <a:ext uri="{FF2B5EF4-FFF2-40B4-BE49-F238E27FC236}">
                  <a16:creationId xmlns:a16="http://schemas.microsoft.com/office/drawing/2014/main" id="{3894A540-E05B-4083-A1E9-F1CBBA1C2D87}"/>
                </a:ext>
              </a:extLst>
            </p:cNvPr>
            <p:cNvSpPr/>
            <p:nvPr/>
          </p:nvSpPr>
          <p:spPr>
            <a:xfrm flipV="1">
              <a:off x="5414534"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5">
                <a:lumMod val="50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grpSp>
      <p:sp>
        <p:nvSpPr>
          <p:cNvPr id="26" name="文本框 25">
            <a:extLst>
              <a:ext uri="{FF2B5EF4-FFF2-40B4-BE49-F238E27FC236}">
                <a16:creationId xmlns:a16="http://schemas.microsoft.com/office/drawing/2014/main" id="{C31334E2-524F-400B-9F0B-7857723C48AE}"/>
              </a:ext>
            </a:extLst>
          </p:cNvPr>
          <p:cNvSpPr txBox="1"/>
          <p:nvPr/>
        </p:nvSpPr>
        <p:spPr>
          <a:xfrm>
            <a:off x="310915" y="2349719"/>
            <a:ext cx="8883795" cy="1932027"/>
          </a:xfrm>
          <a:prstGeom prst="rect">
            <a:avLst/>
          </a:prstGeom>
          <a:noFill/>
        </p:spPr>
        <p:txBody>
          <a:bodyPr wrap="square" lIns="91402" tIns="45700" rIns="91402" bIns="45700" rtlCol="0">
            <a:spAutoFit/>
          </a:bodyPr>
          <a:lstStyle/>
          <a:p>
            <a:pPr>
              <a:lnSpc>
                <a:spcPct val="150000"/>
              </a:lnSpc>
              <a:spcAft>
                <a:spcPts val="600"/>
              </a:spcAft>
            </a:pP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r>
              <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基因组是相对稳定的                                 </a:t>
            </a:r>
            <a:r>
              <a:rPr lang="zh-CN" altLang="en-US"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转录组是高度动态的</a:t>
            </a: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Aft>
                <a:spcPts val="600"/>
              </a:spcAft>
            </a:pPr>
            <a:r>
              <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p>
        </p:txBody>
      </p:sp>
      <p:grpSp>
        <p:nvGrpSpPr>
          <p:cNvPr id="4" name="组合 3">
            <a:extLst>
              <a:ext uri="{FF2B5EF4-FFF2-40B4-BE49-F238E27FC236}">
                <a16:creationId xmlns:a16="http://schemas.microsoft.com/office/drawing/2014/main" id="{6F7463C5-0659-52E6-A34E-5CE904E9B3E7}"/>
              </a:ext>
            </a:extLst>
          </p:cNvPr>
          <p:cNvGrpSpPr/>
          <p:nvPr/>
        </p:nvGrpSpPr>
        <p:grpSpPr>
          <a:xfrm>
            <a:off x="2561679" y="4746152"/>
            <a:ext cx="6034036" cy="1123787"/>
            <a:chOff x="2481942" y="4739983"/>
            <a:chExt cx="6034036" cy="1123787"/>
          </a:xfrm>
        </p:grpSpPr>
        <p:sp>
          <p:nvSpPr>
            <p:cNvPr id="27" name="文本框 26">
              <a:extLst>
                <a:ext uri="{FF2B5EF4-FFF2-40B4-BE49-F238E27FC236}">
                  <a16:creationId xmlns:a16="http://schemas.microsoft.com/office/drawing/2014/main" id="{525AB6EC-C306-438F-9FAD-45B6F3513AF6}"/>
                </a:ext>
              </a:extLst>
            </p:cNvPr>
            <p:cNvSpPr txBox="1"/>
            <p:nvPr/>
          </p:nvSpPr>
          <p:spPr>
            <a:xfrm>
              <a:off x="2481942" y="4739983"/>
              <a:ext cx="6034036" cy="960735"/>
            </a:xfrm>
            <a:prstGeom prst="rect">
              <a:avLst/>
            </a:prstGeom>
            <a:noFill/>
          </p:spPr>
          <p:txBody>
            <a:bodyPr wrap="square" lIns="91402" tIns="45700" rIns="91402" bIns="45700" rtlCol="0">
              <a:spAutoFit/>
            </a:bodyPr>
            <a:lstStyle/>
            <a:p>
              <a:pPr marL="342900" indent="-342900">
                <a:lnSpc>
                  <a:spcPct val="150000"/>
                </a:lnSpc>
                <a:buFont typeface="Wingdings" panose="05000000000000000000" pitchFamily="2" charset="2"/>
                <a:buChar char="l"/>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时间特异性</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50000"/>
                </a:lnSpc>
                <a:buFont typeface="Wingdings" panose="05000000000000000000" pitchFamily="2" charset="2"/>
                <a:buChar char="l"/>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空间特异性：</a:t>
              </a:r>
              <a:r>
                <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5%</a:t>
              </a: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的基因在特定组织中特异表达</a:t>
              </a:r>
            </a:p>
          </p:txBody>
        </p:sp>
        <p:sp>
          <p:nvSpPr>
            <p:cNvPr id="28" name="矩形: 圆角 27">
              <a:extLst>
                <a:ext uri="{FF2B5EF4-FFF2-40B4-BE49-F238E27FC236}">
                  <a16:creationId xmlns:a16="http://schemas.microsoft.com/office/drawing/2014/main" id="{BA3A57E5-2D0C-42F3-B40F-6163A949187F}"/>
                </a:ext>
              </a:extLst>
            </p:cNvPr>
            <p:cNvSpPr/>
            <p:nvPr/>
          </p:nvSpPr>
          <p:spPr>
            <a:xfrm>
              <a:off x="2481942" y="4739983"/>
              <a:ext cx="5790735" cy="1123787"/>
            </a:xfrm>
            <a:prstGeom prst="roundRect">
              <a:avLst/>
            </a:prstGeom>
            <a:noFill/>
            <a:ln w="28575">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箭头: 右 2">
            <a:extLst>
              <a:ext uri="{FF2B5EF4-FFF2-40B4-BE49-F238E27FC236}">
                <a16:creationId xmlns:a16="http://schemas.microsoft.com/office/drawing/2014/main" id="{541C509B-401C-4942-89C5-5F5EAABD1FD3}"/>
              </a:ext>
            </a:extLst>
          </p:cNvPr>
          <p:cNvSpPr/>
          <p:nvPr/>
        </p:nvSpPr>
        <p:spPr>
          <a:xfrm rot="5400000">
            <a:off x="6470971" y="4020934"/>
            <a:ext cx="1106713" cy="358158"/>
          </a:xfrm>
          <a:prstGeom prst="rightArrow">
            <a:avLst/>
          </a:prstGeom>
          <a:gradFill flip="none" rotWithShape="1">
            <a:gsLst>
              <a:gs pos="0">
                <a:schemeClr val="accent5">
                  <a:lumMod val="75000"/>
                </a:schemeClr>
              </a:gs>
              <a:gs pos="100000">
                <a:schemeClr val="accent5">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61701B49-9CF0-40A2-A7DF-A43E99032C8C}"/>
              </a:ext>
            </a:extLst>
          </p:cNvPr>
          <p:cNvGrpSpPr/>
          <p:nvPr/>
        </p:nvGrpSpPr>
        <p:grpSpPr>
          <a:xfrm>
            <a:off x="251902" y="157386"/>
            <a:ext cx="2821932" cy="585582"/>
            <a:chOff x="251902" y="157386"/>
            <a:chExt cx="2821932" cy="585582"/>
          </a:xfrm>
        </p:grpSpPr>
        <p:sp>
          <p:nvSpPr>
            <p:cNvPr id="35" name="矩形 34">
              <a:extLst>
                <a:ext uri="{FF2B5EF4-FFF2-40B4-BE49-F238E27FC236}">
                  <a16:creationId xmlns:a16="http://schemas.microsoft.com/office/drawing/2014/main" id="{44023CF5-7A04-493B-9B2C-431DAC2B12B5}"/>
                </a:ext>
              </a:extLst>
            </p:cNvPr>
            <p:cNvSpPr/>
            <p:nvPr/>
          </p:nvSpPr>
          <p:spPr>
            <a:xfrm>
              <a:off x="1350285" y="190285"/>
              <a:ext cx="1723549"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36" name="组合 35">
              <a:extLst>
                <a:ext uri="{FF2B5EF4-FFF2-40B4-BE49-F238E27FC236}">
                  <a16:creationId xmlns:a16="http://schemas.microsoft.com/office/drawing/2014/main" id="{2A5102D7-4E42-424D-8FBD-A4FA389EEFC4}"/>
                </a:ext>
              </a:extLst>
            </p:cNvPr>
            <p:cNvGrpSpPr/>
            <p:nvPr/>
          </p:nvGrpSpPr>
          <p:grpSpPr>
            <a:xfrm>
              <a:off x="251902" y="157386"/>
              <a:ext cx="887938" cy="585582"/>
              <a:chOff x="562441" y="531294"/>
              <a:chExt cx="2322326" cy="1531540"/>
            </a:xfrm>
          </p:grpSpPr>
          <p:sp>
            <p:nvSpPr>
              <p:cNvPr id="37" name="圆角矩形 65">
                <a:extLst>
                  <a:ext uri="{FF2B5EF4-FFF2-40B4-BE49-F238E27FC236}">
                    <a16:creationId xmlns:a16="http://schemas.microsoft.com/office/drawing/2014/main" id="{FBC9A780-3349-4F92-9005-8D14C13641A0}"/>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38" name="圆角矩形 66">
                <a:extLst>
                  <a:ext uri="{FF2B5EF4-FFF2-40B4-BE49-F238E27FC236}">
                    <a16:creationId xmlns:a16="http://schemas.microsoft.com/office/drawing/2014/main" id="{32D111E8-CE34-40C1-8518-1F3EDDCB8581}"/>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39" name="圆角矩形 67">
                <a:extLst>
                  <a:ext uri="{FF2B5EF4-FFF2-40B4-BE49-F238E27FC236}">
                    <a16:creationId xmlns:a16="http://schemas.microsoft.com/office/drawing/2014/main" id="{CB2FE0E0-69ED-4F7F-819F-2D38E18C7F7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0" name="圆角矩形 68">
                <a:extLst>
                  <a:ext uri="{FF2B5EF4-FFF2-40B4-BE49-F238E27FC236}">
                    <a16:creationId xmlns:a16="http://schemas.microsoft.com/office/drawing/2014/main" id="{70AF3F3E-3CDC-4F53-93AC-C3ED0FE09355}"/>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1" name="圆角矩形 69">
                <a:extLst>
                  <a:ext uri="{FF2B5EF4-FFF2-40B4-BE49-F238E27FC236}">
                    <a16:creationId xmlns:a16="http://schemas.microsoft.com/office/drawing/2014/main" id="{0018E593-1C38-4957-A467-0256813F088E}"/>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42" name="文本框 4">
                <a:extLst>
                  <a:ext uri="{FF2B5EF4-FFF2-40B4-BE49-F238E27FC236}">
                    <a16:creationId xmlns:a16="http://schemas.microsoft.com/office/drawing/2014/main" id="{D788F92A-DF6A-4D98-A69E-D624ABC68743}"/>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01</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sp>
        <p:nvSpPr>
          <p:cNvPr id="5" name="文本框 4">
            <a:extLst>
              <a:ext uri="{FF2B5EF4-FFF2-40B4-BE49-F238E27FC236}">
                <a16:creationId xmlns:a16="http://schemas.microsoft.com/office/drawing/2014/main" id="{CC707244-FEE5-B18B-4955-7EB14704DDDB}"/>
              </a:ext>
            </a:extLst>
          </p:cNvPr>
          <p:cNvSpPr txBox="1"/>
          <p:nvPr/>
        </p:nvSpPr>
        <p:spPr>
          <a:xfrm>
            <a:off x="603325" y="1956644"/>
            <a:ext cx="8883795" cy="499071"/>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基因组</a:t>
            </a:r>
            <a:r>
              <a:rPr lang="en-US" altLang="zh-CN" sz="2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转录组</a:t>
            </a:r>
            <a:r>
              <a:rPr lang="en-US" altLang="zh-CN" sz="2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a:t>
            </a:r>
            <a:r>
              <a:rPr lang="zh-CN" altLang="en-US" sz="20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蛋白质组是中心法则在组学框架下的主要表现形式。</a:t>
            </a:r>
            <a:endParaRPr lang="en-US" altLang="zh-CN" sz="24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矩形: 圆角 5">
            <a:extLst>
              <a:ext uri="{FF2B5EF4-FFF2-40B4-BE49-F238E27FC236}">
                <a16:creationId xmlns:a16="http://schemas.microsoft.com/office/drawing/2014/main" id="{0DFCC352-FF50-C580-ECC4-7C1F952316AD}"/>
              </a:ext>
            </a:extLst>
          </p:cNvPr>
          <p:cNvSpPr/>
          <p:nvPr/>
        </p:nvSpPr>
        <p:spPr>
          <a:xfrm>
            <a:off x="509535" y="1885314"/>
            <a:ext cx="8113004" cy="713942"/>
          </a:xfrm>
          <a:prstGeom prst="roundRect">
            <a:avLst/>
          </a:prstGeom>
          <a:noFill/>
          <a:ln w="28575">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404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8480257-A984-B6F7-E368-022091D00D52}"/>
              </a:ext>
            </a:extLst>
          </p:cNvPr>
          <p:cNvSpPr/>
          <p:nvPr/>
        </p:nvSpPr>
        <p:spPr>
          <a:xfrm>
            <a:off x="6181619" y="4381500"/>
            <a:ext cx="2023867" cy="2329668"/>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 name="矩形 6">
            <a:extLst>
              <a:ext uri="{FF2B5EF4-FFF2-40B4-BE49-F238E27FC236}">
                <a16:creationId xmlns:a16="http://schemas.microsoft.com/office/drawing/2014/main" id="{F16F696A-39C0-CD02-CB96-6B02AC5E1635}"/>
              </a:ext>
            </a:extLst>
          </p:cNvPr>
          <p:cNvSpPr/>
          <p:nvPr/>
        </p:nvSpPr>
        <p:spPr>
          <a:xfrm>
            <a:off x="3554516" y="4381500"/>
            <a:ext cx="2023867" cy="2329668"/>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 name="矩形 5">
            <a:extLst>
              <a:ext uri="{FF2B5EF4-FFF2-40B4-BE49-F238E27FC236}">
                <a16:creationId xmlns:a16="http://schemas.microsoft.com/office/drawing/2014/main" id="{9C9541EA-238C-EE06-FB8B-E79121F59513}"/>
              </a:ext>
            </a:extLst>
          </p:cNvPr>
          <p:cNvSpPr/>
          <p:nvPr/>
        </p:nvSpPr>
        <p:spPr>
          <a:xfrm>
            <a:off x="986824" y="4381500"/>
            <a:ext cx="2023867" cy="2329668"/>
          </a:xfrm>
          <a:prstGeom prst="rect">
            <a:avLst/>
          </a:prstGeom>
          <a:solidFill>
            <a:schemeClr val="accent5">
              <a:lumMod val="75000"/>
              <a:alpha val="80000"/>
            </a:schemeClr>
          </a:solidFill>
          <a:ln>
            <a:noFill/>
          </a:ln>
          <a:effectLst>
            <a:outerShdw blurRad="4191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15" name="直接连接符 14">
            <a:extLst>
              <a:ext uri="{FF2B5EF4-FFF2-40B4-BE49-F238E27FC236}">
                <a16:creationId xmlns:a16="http://schemas.microsoft.com/office/drawing/2014/main" id="{6B9AAF70-AD9B-4378-B930-15AE5871968A}"/>
              </a:ext>
            </a:extLst>
          </p:cNvPr>
          <p:cNvCxnSpPr/>
          <p:nvPr/>
        </p:nvCxnSpPr>
        <p:spPr>
          <a:xfrm flipH="1">
            <a:off x="1208859" y="684095"/>
            <a:ext cx="761161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71F783-7F62-40BA-AB3E-047670F7CE90}"/>
              </a:ext>
            </a:extLst>
          </p:cNvPr>
          <p:cNvSpPr txBox="1"/>
          <p:nvPr/>
        </p:nvSpPr>
        <p:spPr>
          <a:xfrm>
            <a:off x="847926" y="760364"/>
            <a:ext cx="7401351" cy="1164509"/>
          </a:xfrm>
          <a:prstGeom prst="rect">
            <a:avLst/>
          </a:prstGeom>
          <a:noFill/>
        </p:spPr>
        <p:txBody>
          <a:bodyPr wrap="square" lIns="91402" tIns="45700" rIns="91402" bIns="45700" rtlCol="0">
            <a:spAutoFit/>
          </a:bodyPr>
          <a:lstStyle/>
          <a:p>
            <a:pPr indent="-342900">
              <a:lnSpc>
                <a:spcPct val="150000"/>
              </a:lnSpc>
              <a:spcAft>
                <a:spcPts val="600"/>
              </a:spcAft>
              <a:buFont typeface="Wingdings" panose="05000000000000000000" pitchFamily="2" charset="2"/>
              <a:buChar char="Ø"/>
            </a:pP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转录组学概念  </a:t>
            </a:r>
            <a:r>
              <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Transcriptomics</a:t>
            </a:r>
            <a:r>
              <a:rPr lang="zh-CN" altLang="en-US" sz="2800" b="1"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endParaRPr lang="en-US" altLang="zh-CN" sz="2800" b="1"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r>
              <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endParaRPr lang="en-US" altLang="zh-CN" sz="20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9" name="组合 18">
            <a:extLst>
              <a:ext uri="{FF2B5EF4-FFF2-40B4-BE49-F238E27FC236}">
                <a16:creationId xmlns:a16="http://schemas.microsoft.com/office/drawing/2014/main" id="{D6A76ED4-F640-4654-8515-2172B34A57AF}"/>
              </a:ext>
            </a:extLst>
          </p:cNvPr>
          <p:cNvGrpSpPr/>
          <p:nvPr/>
        </p:nvGrpSpPr>
        <p:grpSpPr>
          <a:xfrm>
            <a:off x="251902" y="157386"/>
            <a:ext cx="3129708" cy="585582"/>
            <a:chOff x="251902" y="157386"/>
            <a:chExt cx="3129708" cy="585582"/>
          </a:xfrm>
        </p:grpSpPr>
        <p:sp>
          <p:nvSpPr>
            <p:cNvPr id="20" name="矩形 19">
              <a:extLst>
                <a:ext uri="{FF2B5EF4-FFF2-40B4-BE49-F238E27FC236}">
                  <a16:creationId xmlns:a16="http://schemas.microsoft.com/office/drawing/2014/main" id="{94AD25EB-743D-449C-905F-10C1CE6EDC92}"/>
                </a:ext>
              </a:extLst>
            </p:cNvPr>
            <p:cNvSpPr/>
            <p:nvPr/>
          </p:nvSpPr>
          <p:spPr>
            <a:xfrm>
              <a:off x="1350285" y="190285"/>
              <a:ext cx="2031325" cy="461665"/>
            </a:xfrm>
            <a:prstGeom prst="rect">
              <a:avLst/>
            </a:prstGeom>
          </p:spPr>
          <p:txBody>
            <a:bodyPr wrap="none">
              <a:spAutoFit/>
            </a:bodyPr>
            <a:lstStyle/>
            <a:p>
              <a:pPr defTabSz="913765">
                <a:defRPr/>
              </a:pPr>
              <a:r>
                <a:rPr lang="zh-CN" altLang="en-US" sz="2400" b="1" kern="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rPr>
                <a:t>转录组学概述</a:t>
              </a:r>
              <a:endParaRPr lang="zh-CN" altLang="en-US" sz="2400" b="1" kern="0" dirty="0">
                <a:solidFill>
                  <a:srgbClr val="C00000"/>
                </a:solidFill>
                <a:latin typeface="方正黑体简体" panose="02010601030101010101" pitchFamily="2" charset="-122"/>
                <a:ea typeface="方正黑体简体" panose="02010601030101010101" pitchFamily="2" charset="-122"/>
                <a:cs typeface="+mn-ea"/>
                <a:sym typeface="+mn-lt"/>
              </a:endParaRPr>
            </a:p>
          </p:txBody>
        </p:sp>
        <p:grpSp>
          <p:nvGrpSpPr>
            <p:cNvPr id="21" name="组合 20">
              <a:extLst>
                <a:ext uri="{FF2B5EF4-FFF2-40B4-BE49-F238E27FC236}">
                  <a16:creationId xmlns:a16="http://schemas.microsoft.com/office/drawing/2014/main" id="{424CE035-4836-46F1-83D9-774FCF3A763F}"/>
                </a:ext>
              </a:extLst>
            </p:cNvPr>
            <p:cNvGrpSpPr/>
            <p:nvPr/>
          </p:nvGrpSpPr>
          <p:grpSpPr>
            <a:xfrm>
              <a:off x="251902" y="157386"/>
              <a:ext cx="887938" cy="585582"/>
              <a:chOff x="562441" y="531294"/>
              <a:chExt cx="2322326" cy="1531540"/>
            </a:xfrm>
          </p:grpSpPr>
          <p:sp>
            <p:nvSpPr>
              <p:cNvPr id="22" name="圆角矩形 65">
                <a:extLst>
                  <a:ext uri="{FF2B5EF4-FFF2-40B4-BE49-F238E27FC236}">
                    <a16:creationId xmlns:a16="http://schemas.microsoft.com/office/drawing/2014/main" id="{B9685F63-8445-4EEF-8FE8-AEBF092F444B}"/>
                  </a:ext>
                </a:extLst>
              </p:cNvPr>
              <p:cNvSpPr/>
              <p:nvPr/>
            </p:nvSpPr>
            <p:spPr>
              <a:xfrm rot="2700000">
                <a:off x="613474" y="711955"/>
                <a:ext cx="704611" cy="704611"/>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3" name="圆角矩形 66">
                <a:extLst>
                  <a:ext uri="{FF2B5EF4-FFF2-40B4-BE49-F238E27FC236}">
                    <a16:creationId xmlns:a16="http://schemas.microsoft.com/office/drawing/2014/main" id="{E7630209-41EF-4EFC-B6AE-91959B19587C}"/>
                  </a:ext>
                </a:extLst>
              </p:cNvPr>
              <p:cNvSpPr/>
              <p:nvPr/>
            </p:nvSpPr>
            <p:spPr>
              <a:xfrm rot="2700000">
                <a:off x="1043261" y="555179"/>
                <a:ext cx="1041378" cy="1041378"/>
              </a:xfrm>
              <a:prstGeom prst="roundRect">
                <a:avLst>
                  <a:gd name="adj" fmla="val 4810"/>
                </a:avLst>
              </a:prstGeom>
              <a:solidFill>
                <a:schemeClr val="accent5">
                  <a:lumMod val="75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accent5">
                      <a:lumMod val="75000"/>
                    </a:schemeClr>
                  </a:solidFill>
                  <a:latin typeface="方正黑体简体" panose="02010601030101010101" pitchFamily="2" charset="-122"/>
                  <a:ea typeface="方正黑体简体" panose="02010601030101010101" pitchFamily="2" charset="-122"/>
                  <a:cs typeface="+mn-ea"/>
                  <a:sym typeface="+mn-lt"/>
                </a:endParaRPr>
              </a:p>
            </p:txBody>
          </p:sp>
          <p:sp>
            <p:nvSpPr>
              <p:cNvPr id="24" name="圆角矩形 67">
                <a:extLst>
                  <a:ext uri="{FF2B5EF4-FFF2-40B4-BE49-F238E27FC236}">
                    <a16:creationId xmlns:a16="http://schemas.microsoft.com/office/drawing/2014/main" id="{08270F5F-6A80-4CEB-870D-7D9E97ACF39C}"/>
                  </a:ext>
                </a:extLst>
              </p:cNvPr>
              <p:cNvSpPr/>
              <p:nvPr/>
            </p:nvSpPr>
            <p:spPr>
              <a:xfrm rot="2700000">
                <a:off x="2386142" y="531294"/>
                <a:ext cx="498625" cy="498625"/>
              </a:xfrm>
              <a:prstGeom prst="roundRect">
                <a:avLst>
                  <a:gd name="adj" fmla="val 4810"/>
                </a:avLst>
              </a:prstGeom>
              <a:solidFill>
                <a:schemeClr val="bg1">
                  <a:lumMod val="50000"/>
                </a:schemeClr>
              </a:soli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5" name="圆角矩形 68">
                <a:extLst>
                  <a:ext uri="{FF2B5EF4-FFF2-40B4-BE49-F238E27FC236}">
                    <a16:creationId xmlns:a16="http://schemas.microsoft.com/office/drawing/2014/main" id="{65AA3006-AA75-4F1F-9E60-CE25797A40CA}"/>
                  </a:ext>
                </a:extLst>
              </p:cNvPr>
              <p:cNvSpPr/>
              <p:nvPr/>
            </p:nvSpPr>
            <p:spPr>
              <a:xfrm rot="2700000">
                <a:off x="2149679" y="1381541"/>
                <a:ext cx="432486" cy="432486"/>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6" name="圆角矩形 69">
                <a:extLst>
                  <a:ext uri="{FF2B5EF4-FFF2-40B4-BE49-F238E27FC236}">
                    <a16:creationId xmlns:a16="http://schemas.microsoft.com/office/drawing/2014/main" id="{BF281D40-FEE1-4930-A25B-8472D3B775B4}"/>
                  </a:ext>
                </a:extLst>
              </p:cNvPr>
              <p:cNvSpPr/>
              <p:nvPr/>
            </p:nvSpPr>
            <p:spPr>
              <a:xfrm rot="2700000">
                <a:off x="562441" y="1843807"/>
                <a:ext cx="219027" cy="219027"/>
              </a:xfrm>
              <a:prstGeom prst="roundRect">
                <a:avLst>
                  <a:gd name="adj" fmla="val 4810"/>
                </a:avLst>
              </a:prstGeom>
              <a:gradFill>
                <a:gsLst>
                  <a:gs pos="0">
                    <a:srgbClr val="F2F2F2"/>
                  </a:gs>
                  <a:gs pos="100000">
                    <a:srgbClr val="DBDBDB"/>
                  </a:gs>
                </a:gsLst>
                <a:lin ang="16800000" scaled="0"/>
              </a:gradFill>
              <a:ln>
                <a:noFill/>
              </a:ln>
              <a:effectLst>
                <a:outerShdw blurRad="63500" dist="63500" dir="5400000" algn="t"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方正黑体简体" panose="02010601030101010101" pitchFamily="2" charset="-122"/>
                  <a:ea typeface="方正黑体简体" panose="02010601030101010101" pitchFamily="2" charset="-122"/>
                  <a:cs typeface="+mn-ea"/>
                  <a:sym typeface="+mn-lt"/>
                </a:endParaRPr>
              </a:p>
            </p:txBody>
          </p:sp>
          <p:sp>
            <p:nvSpPr>
              <p:cNvPr id="27" name="文本框 4">
                <a:extLst>
                  <a:ext uri="{FF2B5EF4-FFF2-40B4-BE49-F238E27FC236}">
                    <a16:creationId xmlns:a16="http://schemas.microsoft.com/office/drawing/2014/main" id="{FBF206B6-B469-4921-959A-0D008CF47AEC}"/>
                  </a:ext>
                </a:extLst>
              </p:cNvPr>
              <p:cNvSpPr txBox="1"/>
              <p:nvPr/>
            </p:nvSpPr>
            <p:spPr>
              <a:xfrm>
                <a:off x="944545" y="617339"/>
                <a:ext cx="1229245" cy="965956"/>
              </a:xfrm>
              <a:prstGeom prst="rect">
                <a:avLst/>
              </a:prstGeom>
              <a:noFill/>
            </p:spPr>
            <p:txBody>
              <a:bodyPr wrap="none" rtlCol="0">
                <a:spAutoFit/>
              </a:bodyPr>
              <a:lstStyle/>
              <a:p>
                <a:pPr algn="ctr" defTabSz="914400">
                  <a:defRPr/>
                </a:pPr>
                <a:r>
                  <a:rPr lang="en-US" altLang="zh-CN" b="1" kern="0" dirty="0">
                    <a:solidFill>
                      <a:sysClr val="window" lastClr="FFFFFF"/>
                    </a:solidFill>
                    <a:latin typeface="方正黑体简体" panose="02010601030101010101" pitchFamily="2" charset="-122"/>
                    <a:ea typeface="方正黑体简体" panose="02010601030101010101" pitchFamily="2" charset="-122"/>
                    <a:cs typeface="+mn-ea"/>
                    <a:sym typeface="+mn-lt"/>
                  </a:rPr>
                  <a:t>02</a:t>
                </a:r>
                <a:endParaRPr lang="zh-CN" altLang="en-US" b="1" kern="0" dirty="0">
                  <a:solidFill>
                    <a:sysClr val="window" lastClr="FFFFFF"/>
                  </a:solidFill>
                  <a:latin typeface="方正黑体简体" panose="02010601030101010101" pitchFamily="2" charset="-122"/>
                  <a:ea typeface="方正黑体简体" panose="02010601030101010101" pitchFamily="2" charset="-122"/>
                  <a:cs typeface="+mn-ea"/>
                  <a:sym typeface="+mn-lt"/>
                </a:endParaRPr>
              </a:p>
            </p:txBody>
          </p:sp>
        </p:grpSp>
      </p:grpSp>
      <p:grpSp>
        <p:nvGrpSpPr>
          <p:cNvPr id="5" name="组合 4">
            <a:extLst>
              <a:ext uri="{FF2B5EF4-FFF2-40B4-BE49-F238E27FC236}">
                <a16:creationId xmlns:a16="http://schemas.microsoft.com/office/drawing/2014/main" id="{DCAF0592-1D0D-49CB-A900-EDAC4F6D3E47}"/>
              </a:ext>
            </a:extLst>
          </p:cNvPr>
          <p:cNvGrpSpPr/>
          <p:nvPr/>
        </p:nvGrpSpPr>
        <p:grpSpPr>
          <a:xfrm>
            <a:off x="6258437" y="4468326"/>
            <a:ext cx="1870235" cy="2166642"/>
            <a:chOff x="6601236" y="4015149"/>
            <a:chExt cx="1955802" cy="2265770"/>
          </a:xfrm>
        </p:grpSpPr>
        <p:pic>
          <p:nvPicPr>
            <p:cNvPr id="1026" name="Picture 2">
              <a:extLst>
                <a:ext uri="{FF2B5EF4-FFF2-40B4-BE49-F238E27FC236}">
                  <a16:creationId xmlns:a16="http://schemas.microsoft.com/office/drawing/2014/main" id="{6C49C190-629D-48F6-95D1-86C016C6E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237" y="4015149"/>
              <a:ext cx="1955801" cy="2265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361802-4D9E-426B-8AA9-45903FFAC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236" y="4016519"/>
              <a:ext cx="1955799" cy="226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a:extLst>
              <a:ext uri="{FF2B5EF4-FFF2-40B4-BE49-F238E27FC236}">
                <a16:creationId xmlns:a16="http://schemas.microsoft.com/office/drawing/2014/main" id="{8456FB80-6080-4CEB-9123-519D354BB580}"/>
              </a:ext>
            </a:extLst>
          </p:cNvPr>
          <p:cNvGrpSpPr/>
          <p:nvPr/>
        </p:nvGrpSpPr>
        <p:grpSpPr>
          <a:xfrm>
            <a:off x="1058388" y="4468326"/>
            <a:ext cx="1870234" cy="2166642"/>
            <a:chOff x="4036765" y="4015149"/>
            <a:chExt cx="1955801" cy="2265770"/>
          </a:xfrm>
        </p:grpSpPr>
        <p:pic>
          <p:nvPicPr>
            <p:cNvPr id="34" name="Picture 2">
              <a:extLst>
                <a:ext uri="{FF2B5EF4-FFF2-40B4-BE49-F238E27FC236}">
                  <a16:creationId xmlns:a16="http://schemas.microsoft.com/office/drawing/2014/main" id="{E3DC0D77-F68E-4B4E-9444-994086A25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765" y="4015149"/>
              <a:ext cx="1955801" cy="22657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3FE52C7-C0A2-4413-963E-35ED4698FF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99" r="15692"/>
            <a:stretch/>
          </p:blipFill>
          <p:spPr bwMode="auto">
            <a:xfrm>
              <a:off x="4102100" y="4016519"/>
              <a:ext cx="1890465" cy="226440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5DB5B984-B9EB-451B-B34B-E474D039A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333" y="4468326"/>
            <a:ext cx="1870234" cy="216664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3F9CC985-88D3-EF54-90D3-1F29D547B921}"/>
              </a:ext>
            </a:extLst>
          </p:cNvPr>
          <p:cNvGrpSpPr/>
          <p:nvPr/>
        </p:nvGrpSpPr>
        <p:grpSpPr>
          <a:xfrm>
            <a:off x="824532" y="1661552"/>
            <a:ext cx="7448141" cy="1003071"/>
            <a:chOff x="824532" y="1774096"/>
            <a:chExt cx="7448141" cy="1003071"/>
          </a:xfrm>
        </p:grpSpPr>
        <p:grpSp>
          <p:nvGrpSpPr>
            <p:cNvPr id="42" name="组合 41">
              <a:extLst>
                <a:ext uri="{FF2B5EF4-FFF2-40B4-BE49-F238E27FC236}">
                  <a16:creationId xmlns:a16="http://schemas.microsoft.com/office/drawing/2014/main" id="{F7033C92-3195-49FC-BB82-D629BD43B3AD}"/>
                </a:ext>
              </a:extLst>
            </p:cNvPr>
            <p:cNvGrpSpPr/>
            <p:nvPr/>
          </p:nvGrpSpPr>
          <p:grpSpPr>
            <a:xfrm>
              <a:off x="824532" y="1816432"/>
              <a:ext cx="7448141" cy="960735"/>
              <a:chOff x="852488" y="1027113"/>
              <a:chExt cx="7408862" cy="958850"/>
            </a:xfrm>
          </p:grpSpPr>
          <p:sp>
            <p:nvSpPr>
              <p:cNvPr id="43" name="圆角矩形 27">
                <a:extLst>
                  <a:ext uri="{FF2B5EF4-FFF2-40B4-BE49-F238E27FC236}">
                    <a16:creationId xmlns:a16="http://schemas.microsoft.com/office/drawing/2014/main" id="{C3E285F6-DCF7-4924-9358-347D520ECC58}"/>
                  </a:ext>
                </a:extLst>
              </p:cNvPr>
              <p:cNvSpPr>
                <a:spLocks noChangeArrowheads="1"/>
              </p:cNvSpPr>
              <p:nvPr/>
            </p:nvSpPr>
            <p:spPr bwMode="auto">
              <a:xfrm>
                <a:off x="852488" y="1027113"/>
                <a:ext cx="7408862" cy="958850"/>
              </a:xfrm>
              <a:prstGeom prst="roundRect">
                <a:avLst>
                  <a:gd name="adj" fmla="val 9000"/>
                </a:avLst>
              </a:prstGeom>
              <a:solidFill>
                <a:schemeClr val="accent5">
                  <a:lumMod val="75000"/>
                  <a:alpha val="80000"/>
                </a:schemeClr>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latin typeface="+mn-lt"/>
                  <a:ea typeface="微软雅黑" panose="020B0503020204020204" pitchFamily="34" charset="-122"/>
                </a:endParaRPr>
              </a:p>
            </p:txBody>
          </p:sp>
          <p:sp>
            <p:nvSpPr>
              <p:cNvPr id="44" name="矩形 28">
                <a:extLst>
                  <a:ext uri="{FF2B5EF4-FFF2-40B4-BE49-F238E27FC236}">
                    <a16:creationId xmlns:a16="http://schemas.microsoft.com/office/drawing/2014/main" id="{4D7DE509-7AF7-454A-AA7D-B24D0153BF77}"/>
                  </a:ext>
                </a:extLst>
              </p:cNvPr>
              <p:cNvSpPr>
                <a:spLocks noChangeArrowheads="1"/>
              </p:cNvSpPr>
              <p:nvPr/>
            </p:nvSpPr>
            <p:spPr bwMode="auto">
              <a:xfrm>
                <a:off x="1776413" y="1027113"/>
                <a:ext cx="6305550" cy="9588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47" name="Picture 4" descr="C:\Documents and Settings\Administrator\桌面\图标\ico\verified-user.png">
                <a:extLst>
                  <a:ext uri="{FF2B5EF4-FFF2-40B4-BE49-F238E27FC236}">
                    <a16:creationId xmlns:a16="http://schemas.microsoft.com/office/drawing/2014/main" id="{31C66A33-4121-43B9-9ACE-BACF921D4C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7425" y="1173163"/>
                <a:ext cx="66833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文本框 47">
              <a:extLst>
                <a:ext uri="{FF2B5EF4-FFF2-40B4-BE49-F238E27FC236}">
                  <a16:creationId xmlns:a16="http://schemas.microsoft.com/office/drawing/2014/main" id="{4AA6552D-72C4-416D-82D3-AD20F8D3928E}"/>
                </a:ext>
              </a:extLst>
            </p:cNvPr>
            <p:cNvSpPr txBox="1"/>
            <p:nvPr/>
          </p:nvSpPr>
          <p:spPr>
            <a:xfrm>
              <a:off x="2093571" y="1774096"/>
              <a:ext cx="5945814" cy="960735"/>
            </a:xfrm>
            <a:prstGeom prst="rect">
              <a:avLst/>
            </a:prstGeom>
            <a:noFill/>
          </p:spPr>
          <p:txBody>
            <a:bodyPr wrap="square" lIns="91402" tIns="45700" rIns="91402" bIns="45700" rtlCol="0">
              <a:spAutoFit/>
            </a:bodyPr>
            <a:lstStyle/>
            <a:p>
              <a:pPr>
                <a:lnSpc>
                  <a:spcPct val="150000"/>
                </a:lnSpc>
                <a:spcAft>
                  <a:spcPts val="600"/>
                </a:spcAft>
              </a:pPr>
              <a:r>
                <a:rPr lang="zh-CN" altLang="en-US"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是一门在整体水平上研究细胞中基因转录的情况及转录调控规律的学科。</a:t>
              </a:r>
              <a:endParaRPr lang="en-US" altLang="zh-CN" sz="20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a:extLst>
              <a:ext uri="{FF2B5EF4-FFF2-40B4-BE49-F238E27FC236}">
                <a16:creationId xmlns:a16="http://schemas.microsoft.com/office/drawing/2014/main" id="{319D20A8-D07C-3E99-961C-62B3618CBC11}"/>
              </a:ext>
            </a:extLst>
          </p:cNvPr>
          <p:cNvSpPr txBox="1"/>
          <p:nvPr/>
        </p:nvSpPr>
        <p:spPr>
          <a:xfrm>
            <a:off x="824528" y="2819503"/>
            <a:ext cx="7611614" cy="1903173"/>
          </a:xfrm>
          <a:prstGeom prst="rect">
            <a:avLst/>
          </a:prstGeom>
          <a:noFill/>
        </p:spPr>
        <p:txBody>
          <a:bodyPr wrap="square" lIns="91402" tIns="45700" rIns="91402" bIns="45700" rtlCol="0">
            <a:spAutoFit/>
          </a:bodyPr>
          <a:lstStyle/>
          <a:p>
            <a:pPr>
              <a:lnSpc>
                <a:spcPct val="150000"/>
              </a:lnSpc>
              <a:spcAft>
                <a:spcPts val="600"/>
              </a:spcAft>
            </a:pPr>
            <a:r>
              <a:rPr lang="zh-CN" altLang="en-US"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转录组学从整体水平研究基因的功能和基因结构，揭示特定生物学过程中的分子机理。目前已广泛应用于微生物和动植物基础研究，临床诊断和药物研发等领域。</a:t>
            </a:r>
            <a:endParaRPr lang="en-US" altLang="zh-CN" sz="2000"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a:p>
            <a:pPr>
              <a:lnSpc>
                <a:spcPts val="2900"/>
              </a:lnSpc>
            </a:pPr>
            <a:endParaRPr lang="en-US" altLang="zh-CN" sz="24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6353649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1607</TotalTime>
  <Words>4923</Words>
  <Application>Microsoft Office PowerPoint</Application>
  <PresentationFormat>全屏显示(4:3)</PresentationFormat>
  <Paragraphs>484</Paragraphs>
  <Slides>52</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NexusSerif</vt:lpstr>
      <vt:lpstr>等线</vt:lpstr>
      <vt:lpstr>方正黑体简体</vt:lpstr>
      <vt:lpstr>思源黑体 CN Medium</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药物转录组学</dc:title>
  <dc:creator>Jinhao Jin</dc:creator>
  <cp:lastModifiedBy>Jinhao Jin</cp:lastModifiedBy>
  <cp:revision>33</cp:revision>
  <dcterms:created xsi:type="dcterms:W3CDTF">2020-12-14T03:25:45Z</dcterms:created>
  <dcterms:modified xsi:type="dcterms:W3CDTF">2023-12-22T03:28:11Z</dcterms:modified>
</cp:coreProperties>
</file>